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13"/>
  </p:notesMasterIdLst>
  <p:sldIdLst>
    <p:sldId id="598" r:id="rId5"/>
    <p:sldId id="597" r:id="rId6"/>
    <p:sldId id="440" r:id="rId7"/>
    <p:sldId id="631" r:id="rId8"/>
    <p:sldId id="632" r:id="rId9"/>
    <p:sldId id="633" r:id="rId10"/>
    <p:sldId id="441" r:id="rId11"/>
    <p:sldId id="563" r:id="rId12"/>
    <p:sldId id="600" r:id="rId14"/>
    <p:sldId id="442" r:id="rId15"/>
    <p:sldId id="389" r:id="rId16"/>
    <p:sldId id="439" r:id="rId17"/>
    <p:sldId id="394" r:id="rId18"/>
    <p:sldId id="392" r:id="rId19"/>
    <p:sldId id="532" r:id="rId20"/>
    <p:sldId id="565" r:id="rId21"/>
    <p:sldId id="443" r:id="rId22"/>
    <p:sldId id="444" r:id="rId23"/>
    <p:sldId id="445" r:id="rId24"/>
    <p:sldId id="533" r:id="rId25"/>
    <p:sldId id="446" r:id="rId26"/>
    <p:sldId id="433" r:id="rId27"/>
    <p:sldId id="398" r:id="rId28"/>
    <p:sldId id="447" r:id="rId29"/>
    <p:sldId id="448" r:id="rId30"/>
    <p:sldId id="534" r:id="rId31"/>
    <p:sldId id="513" r:id="rId32"/>
    <p:sldId id="514" r:id="rId33"/>
    <p:sldId id="451" r:id="rId34"/>
    <p:sldId id="452" r:id="rId35"/>
    <p:sldId id="453" r:id="rId36"/>
    <p:sldId id="454" r:id="rId37"/>
    <p:sldId id="438" r:id="rId38"/>
    <p:sldId id="400" r:id="rId39"/>
    <p:sldId id="458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E60000"/>
    <a:srgbClr val="FFFFC9"/>
    <a:srgbClr val="DEFFBD"/>
    <a:srgbClr val="FFFFB3"/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19"/>
    <p:restoredTop sz="94590"/>
  </p:normalViewPr>
  <p:slideViewPr>
    <p:cSldViewPr showGuides="1">
      <p:cViewPr varScale="1">
        <p:scale>
          <a:sx n="75" d="100"/>
          <a:sy n="75" d="100"/>
        </p:scale>
        <p:origin x="-1092" y="-96"/>
      </p:cViewPr>
      <p:guideLst>
        <p:guide orient="horz" pos="22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6258" name="页眉占位符 962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96259" name="日期占位符 962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8196" name="幻灯片图像占位符 96259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文本占位符 9626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6262" name="页脚占位符 962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96263" name="灯片编号占位符 962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5564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0" name="文本占位符 155650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5769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0482" name="文本占位符 157698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5974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4" name="文本占位符 159746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60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2" name="文本占位符 160770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6179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4818" name="文本占位符 161794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6281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6866" name="文本占位符 162818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7305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0178" name="文本占位符 173058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23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5" name="Freeform 9"/>
            <p:cNvSpPr/>
            <p:nvPr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127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9" name="Freeform 13"/>
              <p:cNvSpPr/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Freeform 14"/>
              <p:cNvSpPr/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Freeform 15"/>
              <p:cNvSpPr/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Freeform 16"/>
              <p:cNvSpPr/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Freeform 17"/>
              <p:cNvSpPr/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133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5" name="Freeform 19"/>
            <p:cNvSpPr/>
            <p:nvPr/>
          </p:nvSpPr>
          <p:spPr bwMode="auto">
            <a:xfrm rot="7320404">
              <a:off x="4901" y="2928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 rot="7320404">
              <a:off x="4886" y="2915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 rot="7320404">
              <a:off x="4992" y="2906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137" name="Group 22"/>
            <p:cNvGrpSpPr/>
            <p:nvPr userDrawn="1"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69" name="Freeform 23"/>
              <p:cNvSpPr/>
              <p:nvPr/>
            </p:nvSpPr>
            <p:spPr bwMode="auto">
              <a:xfrm rot="7320404">
                <a:off x="4979" y="3182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Freeform 24"/>
              <p:cNvSpPr/>
              <p:nvPr/>
            </p:nvSpPr>
            <p:spPr bwMode="auto">
              <a:xfrm rot="7320404">
                <a:off x="4879" y="2922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Freeform 25"/>
              <p:cNvSpPr/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Freeform 26"/>
              <p:cNvSpPr/>
              <p:nvPr/>
            </p:nvSpPr>
            <p:spPr bwMode="auto">
              <a:xfrm rot="7320404">
                <a:off x="5357" y="2865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Freeform 27"/>
              <p:cNvSpPr/>
              <p:nvPr/>
            </p:nvSpPr>
            <p:spPr bwMode="auto">
              <a:xfrm rot="7320404">
                <a:off x="5130" y="2992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74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lang="en-US" altLang="zh-CN" sz="1400" strike="noStrike" noProof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147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150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98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400" strike="noStrike" noProof="1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195" name="Group 8"/>
          <p:cNvGrpSpPr/>
          <p:nvPr/>
        </p:nvGrpSpPr>
        <p:grpSpPr>
          <a:xfrm>
            <a:off x="0" y="0"/>
            <a:ext cx="0" cy="0"/>
            <a:chOff x="123" y="148"/>
            <a:chExt cx="2386" cy="1120"/>
          </a:xfrm>
        </p:grpSpPr>
        <p:grpSp>
          <p:nvGrpSpPr>
            <p:cNvPr id="8216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</p:grpSp>
      </p:grpSp>
      <p:grpSp>
        <p:nvGrpSpPr>
          <p:cNvPr id="8196" name="Group 18"/>
          <p:cNvGrpSpPr/>
          <p:nvPr/>
        </p:nvGrpSpPr>
        <p:grpSpPr>
          <a:xfrm>
            <a:off x="0" y="0"/>
            <a:ext cx="0" cy="0"/>
            <a:chOff x="4986" y="2752"/>
            <a:chExt cx="468" cy="667"/>
          </a:xfrm>
        </p:grpSpPr>
        <p:grpSp>
          <p:nvGrpSpPr>
            <p:cNvPr id="8207" name="Group 22"/>
            <p:cNvGrpSpPr/>
            <p:nvPr userDrawn="1"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</p:grpSp>
      </p:grpSp>
      <p:sp>
        <p:nvSpPr>
          <p:cNvPr id="2052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3" name="Rectangle 4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Group 2"/>
          <p:cNvGrpSpPr/>
          <p:nvPr/>
        </p:nvGrpSpPr>
        <p:grpSpPr>
          <a:xfrm>
            <a:off x="0" y="0"/>
            <a:ext cx="0" cy="0"/>
            <a:chOff x="0" y="1536"/>
            <a:chExt cx="5675" cy="663"/>
          </a:xfrm>
        </p:grpSpPr>
        <p:grpSp>
          <p:nvGrpSpPr>
            <p:cNvPr id="9224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</p:grpSp>
        <p:grpSp>
          <p:nvGrpSpPr>
            <p:cNvPr id="9225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</p:grpSp>
      </p:grpSp>
      <p:sp>
        <p:nvSpPr>
          <p:cNvPr id="3075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5.GIF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3" Type="http://schemas.openxmlformats.org/officeDocument/2006/relationships/hyperlink" Target="file:///I:\&#19979;&#36733;&#35838;&#20214;\&#31206;&#22987;&#30343;%20%201a-240x192.mp4" TargetMode="Externa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6"/>
          <p:cNvSpPr/>
          <p:nvPr/>
        </p:nvSpPr>
        <p:spPr>
          <a:xfrm>
            <a:off x="0" y="333375"/>
            <a:ext cx="91440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宋体" panose="02010600030101010101" pitchFamily="2" charset="-122"/>
              </a:rPr>
              <a:t>温故知新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099" name="Rectangle 6"/>
          <p:cNvSpPr/>
          <p:nvPr/>
        </p:nvSpPr>
        <p:spPr>
          <a:xfrm>
            <a:off x="0" y="1371600"/>
            <a:ext cx="9144000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分封制的定义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如何评价分封制？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宗法制的内容、实质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宗法制的作用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分封制、宗法制和礼乐制度的关系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中国早期政治制度的特点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78177" descr="t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79" name="图片 178178" descr="tyq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0" name="图片 178179" descr="tyq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1" name="图片 178180" descr="tyq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2" name="图片 178181" descr="tyq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3" name="图片 178182" descr="tyq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4" name="图片 178183" descr="tyq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8185" name="组合 178184"/>
          <p:cNvGrpSpPr/>
          <p:nvPr/>
        </p:nvGrpSpPr>
        <p:grpSpPr>
          <a:xfrm>
            <a:off x="0" y="3175"/>
            <a:ext cx="9144000" cy="6858000"/>
            <a:chOff x="0" y="2"/>
            <a:chExt cx="5760" cy="4320"/>
          </a:xfrm>
        </p:grpSpPr>
        <p:pic>
          <p:nvPicPr>
            <p:cNvPr id="18441" name="图片 178185" descr="TY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2" name="椭圆 178186"/>
            <p:cNvSpPr/>
            <p:nvPr/>
          </p:nvSpPr>
          <p:spPr>
            <a:xfrm>
              <a:off x="1776" y="2256"/>
              <a:ext cx="240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43" name="文本框 178187"/>
            <p:cNvSpPr txBox="1"/>
            <p:nvPr/>
          </p:nvSpPr>
          <p:spPr>
            <a:xfrm>
              <a:off x="1680" y="2448"/>
              <a:ext cx="5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buClr>
                  <a:schemeClr val="bg1"/>
                </a:buClr>
              </a:pP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咸阳</a:t>
              </a: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44" name="文本框 178188"/>
            <p:cNvSpPr txBox="1"/>
            <p:nvPr/>
          </p:nvSpPr>
          <p:spPr>
            <a:xfrm>
              <a:off x="2352" y="1536"/>
              <a:ext cx="1824" cy="19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buClr>
                  <a:schemeClr val="bg1"/>
                </a:buClr>
              </a:pPr>
              <a:r>
                <a:rPr lang="zh-CN" altLang="en-US" sz="20000" dirty="0">
                  <a:solidFill>
                    <a:schemeClr val="bg1"/>
                  </a:solidFill>
                  <a:latin typeface="Times New Roman" panose="02020603050405020304" pitchFamily="18" charset="0"/>
                  <a:ea typeface="华文隶书" panose="02010800040101010101" pitchFamily="2" charset="-122"/>
                </a:rPr>
                <a:t>秦</a:t>
              </a:r>
              <a:endParaRPr lang="zh-CN" altLang="en-US" sz="20000" dirty="0">
                <a:solidFill>
                  <a:schemeClr val="bg1"/>
                </a:solidFill>
                <a:latin typeface="Times New Roman" panose="02020603050405020304" pitchFamily="18" charset="0"/>
                <a:ea typeface="华文隶书" panose="02010800040101010101" pitchFamily="2" charset="-122"/>
              </a:endParaRPr>
            </a:p>
          </p:txBody>
        </p:sp>
      </p:grpSp>
      <p:pic>
        <p:nvPicPr>
          <p:cNvPr id="18445" name="图片 178189" descr="秦始皇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741488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文本框 178190"/>
          <p:cNvSpPr txBox="1"/>
          <p:nvPr/>
        </p:nvSpPr>
        <p:spPr>
          <a:xfrm>
            <a:off x="2209800" y="0"/>
            <a:ext cx="5105400" cy="6508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远交近攻，各个击破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447" name="矩形 178191"/>
          <p:cNvSpPr/>
          <p:nvPr/>
        </p:nvSpPr>
        <p:spPr>
          <a:xfrm>
            <a:off x="6172200" y="6151563"/>
            <a:ext cx="25034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统一的过程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0675" name="Text Box 19"/>
          <p:cNvSpPr txBox="1"/>
          <p:nvPr/>
        </p:nvSpPr>
        <p:spPr>
          <a:xfrm>
            <a:off x="1533525" y="1989138"/>
            <a:ext cx="66960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韩   赵  魏  楚   燕   齐</a:t>
            </a:r>
            <a:endParaRPr lang="zh-CN" altLang="en-US" sz="36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0676" name="Line 20"/>
          <p:cNvSpPr/>
          <p:nvPr/>
        </p:nvSpPr>
        <p:spPr>
          <a:xfrm>
            <a:off x="2241550" y="2349500"/>
            <a:ext cx="360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0677" name="Line 21"/>
          <p:cNvSpPr/>
          <p:nvPr/>
        </p:nvSpPr>
        <p:spPr>
          <a:xfrm>
            <a:off x="6345238" y="2349500"/>
            <a:ext cx="360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0678" name="Line 22"/>
          <p:cNvSpPr/>
          <p:nvPr/>
        </p:nvSpPr>
        <p:spPr>
          <a:xfrm>
            <a:off x="5194300" y="2349500"/>
            <a:ext cx="360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0679" name="Line 23"/>
          <p:cNvSpPr/>
          <p:nvPr/>
        </p:nvSpPr>
        <p:spPr>
          <a:xfrm>
            <a:off x="4186238" y="2349500"/>
            <a:ext cx="360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0680" name="Line 24"/>
          <p:cNvSpPr/>
          <p:nvPr/>
        </p:nvSpPr>
        <p:spPr>
          <a:xfrm>
            <a:off x="3249613" y="2349500"/>
            <a:ext cx="360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8199" name="文本框 178198"/>
          <p:cNvSpPr txBox="1"/>
          <p:nvPr/>
        </p:nvSpPr>
        <p:spPr>
          <a:xfrm>
            <a:off x="1447800" y="838200"/>
            <a:ext cx="73914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前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221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，建立了中国历史上第一个统一的中央集权的封建王朝</a:t>
            </a:r>
            <a:r>
              <a:rPr lang="en-US" altLang="zh-CN" sz="32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秦朝，定都咸阳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55" name="文本框 178199"/>
          <p:cNvSpPr txBox="1"/>
          <p:nvPr/>
        </p:nvSpPr>
        <p:spPr>
          <a:xfrm>
            <a:off x="0" y="2997200"/>
            <a:ext cx="979488" cy="3860800"/>
          </a:xfrm>
          <a:prstGeom prst="rect">
            <a:avLst/>
          </a:prstGeom>
          <a:solidFill>
            <a:srgbClr val="000099"/>
          </a:solidFill>
          <a:ln w="635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秦兼并六国</a:t>
            </a:r>
            <a:endParaRPr lang="zh-CN" altLang="en-US" sz="4800" b="1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5" grpId="0"/>
      <p:bldP spid="178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内容占位符 86017" descr="秦朝的疆域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1488" y="533400"/>
            <a:ext cx="7772400" cy="5829300"/>
          </a:xfrm>
        </p:spPr>
      </p:pic>
      <p:sp>
        <p:nvSpPr>
          <p:cNvPr id="19458" name="文本框 86018"/>
          <p:cNvSpPr txBox="1"/>
          <p:nvPr/>
        </p:nvSpPr>
        <p:spPr>
          <a:xfrm>
            <a:off x="7310438" y="549275"/>
            <a:ext cx="1006475" cy="6858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秦朝的疆域</a:t>
            </a:r>
            <a:endParaRPr lang="zh-CN" altLang="en-US" sz="5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6021" name="直接连接符 86020"/>
          <p:cNvSpPr/>
          <p:nvPr/>
        </p:nvSpPr>
        <p:spPr>
          <a:xfrm>
            <a:off x="4125913" y="6340475"/>
            <a:ext cx="1066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022" name="直接连接符 86021"/>
          <p:cNvSpPr/>
          <p:nvPr/>
        </p:nvSpPr>
        <p:spPr>
          <a:xfrm>
            <a:off x="6107113" y="2759075"/>
            <a:ext cx="304800" cy="15240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023" name="直接连接符 86022"/>
          <p:cNvSpPr/>
          <p:nvPr/>
        </p:nvSpPr>
        <p:spPr>
          <a:xfrm>
            <a:off x="1338263" y="3148013"/>
            <a:ext cx="1066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024" name="直接连接符 86023"/>
          <p:cNvSpPr/>
          <p:nvPr/>
        </p:nvSpPr>
        <p:spPr>
          <a:xfrm>
            <a:off x="1947863" y="1700213"/>
            <a:ext cx="1066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025" name="云形标注 86024"/>
          <p:cNvSpPr/>
          <p:nvPr/>
        </p:nvSpPr>
        <p:spPr>
          <a:xfrm>
            <a:off x="3924300" y="188913"/>
            <a:ext cx="5219700" cy="1800225"/>
          </a:xfrm>
          <a:prstGeom prst="cloudCallout">
            <a:avLst>
              <a:gd name="adj1" fmla="val -50245"/>
              <a:gd name="adj2" fmla="val 7830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思考：秦朝应如何来巩固统一呢？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75105"/>
          <p:cNvSpPr txBox="1"/>
          <p:nvPr/>
        </p:nvSpPr>
        <p:spPr>
          <a:xfrm>
            <a:off x="533400" y="7620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5107" name="矩形 175106"/>
          <p:cNvSpPr/>
          <p:nvPr/>
        </p:nvSpPr>
        <p:spPr>
          <a:xfrm>
            <a:off x="250825" y="1557338"/>
            <a:ext cx="72009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秦朝专制主义中央集权制度的确立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5108" name="矩形 175107"/>
          <p:cNvSpPr/>
          <p:nvPr/>
        </p:nvSpPr>
        <p:spPr>
          <a:xfrm>
            <a:off x="0" y="2205038"/>
            <a:ext cx="4038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“专制主义”：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5109" name="矩形 175108"/>
          <p:cNvSpPr/>
          <p:nvPr/>
        </p:nvSpPr>
        <p:spPr>
          <a:xfrm>
            <a:off x="250825" y="2924175"/>
            <a:ext cx="86868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指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中央决策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和国家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政权的主宰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皇帝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集军政大权于一身，从决策到行使军政大权都具有独断性和随意性，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即皇权至上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（君臣关系）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（矛盾：皇权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vs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相权）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5110" name="矩形 175109"/>
          <p:cNvSpPr/>
          <p:nvPr/>
        </p:nvSpPr>
        <p:spPr>
          <a:xfrm>
            <a:off x="250825" y="4437063"/>
            <a:ext cx="4038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中央集权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5111" name="矩形 175110"/>
          <p:cNvSpPr/>
          <p:nvPr/>
        </p:nvSpPr>
        <p:spPr>
          <a:xfrm>
            <a:off x="250825" y="5084763"/>
            <a:ext cx="8534400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指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中央与地方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权力分配中，军政大权归中央，地方完全由中央管理和控制，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绝对服从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中央。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（中央和地方关系）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（矛盾：中央</a:t>
            </a:r>
            <a:r>
              <a:rPr lang="en-US" altLang="zh-CN" sz="2800" b="1" dirty="0" err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vs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地方）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511" name="图片 175111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210550" y="0"/>
            <a:ext cx="93345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175112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162800" y="1066800"/>
            <a:ext cx="93345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14" name="矩形 175113"/>
          <p:cNvSpPr/>
          <p:nvPr/>
        </p:nvSpPr>
        <p:spPr>
          <a:xfrm>
            <a:off x="179388" y="981075"/>
            <a:ext cx="3240087" cy="5762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 eaLnBrk="0" hangingPunct="0"/>
            <a:r>
              <a:rPr lang="zh-CN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概念解析：</a:t>
            </a:r>
            <a:endParaRPr lang="zh-CN" altLang="en-US" sz="3200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5115" name="矩形 175114"/>
          <p:cNvSpPr/>
          <p:nvPr/>
        </p:nvSpPr>
        <p:spPr>
          <a:xfrm>
            <a:off x="0" y="188913"/>
            <a:ext cx="8610600" cy="6191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4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二、秦专制主义中央集权制度的确立</a:t>
            </a:r>
            <a:endParaRPr lang="zh-CN" altLang="en-US" sz="34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09" grpId="0"/>
      <p:bldP spid="175110" grpId="0"/>
      <p:bldP spid="175111" grpId="0"/>
      <p:bldP spid="175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91137" descr="功高於三皇五帝"/>
          <p:cNvPicPr>
            <a:picLocks noChangeAspect="1"/>
          </p:cNvPicPr>
          <p:nvPr/>
        </p:nvPicPr>
        <p:blipFill>
          <a:blip r:embed="rId1"/>
          <a:srcRect b="-63"/>
          <a:stretch>
            <a:fillRect/>
          </a:stretch>
        </p:blipFill>
        <p:spPr>
          <a:xfrm>
            <a:off x="304800" y="1901825"/>
            <a:ext cx="8610600" cy="4876800"/>
          </a:xfrm>
          <a:prstGeom prst="rect">
            <a:avLst/>
          </a:prstGeom>
          <a:noFill/>
          <a:ln w="76200" cap="flat" cmpd="sng">
            <a:solidFill>
              <a:srgbClr val="66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0" name="文本框 91141"/>
          <p:cNvSpPr txBox="1"/>
          <p:nvPr/>
        </p:nvSpPr>
        <p:spPr>
          <a:xfrm>
            <a:off x="3419475" y="260350"/>
            <a:ext cx="4751388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动动脑：“皇帝”这个称号是怎么来的呢？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文本框 91142"/>
          <p:cNvSpPr txBox="1"/>
          <p:nvPr/>
        </p:nvSpPr>
        <p:spPr>
          <a:xfrm>
            <a:off x="381000" y="63214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伏羲、神农、燧人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91143"/>
          <p:cNvSpPr txBox="1"/>
          <p:nvPr/>
        </p:nvSpPr>
        <p:spPr>
          <a:xfrm>
            <a:off x="4114800" y="6321425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黄帝、颛顼、帝喾、唐尧、虞舜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45" name="矩形 91144"/>
          <p:cNvSpPr/>
          <p:nvPr/>
        </p:nvSpPr>
        <p:spPr>
          <a:xfrm>
            <a:off x="-609600" y="123825"/>
            <a:ext cx="4676775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fontAlgn="base"/>
            <a:r>
              <a:rPr lang="en-US" altLang="zh-CN" sz="3600" b="1" strike="noStrike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36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lang="zh-CN" altLang="en-US" sz="36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皇帝制度：</a:t>
            </a:r>
            <a:endParaRPr lang="zh-CN" altLang="en-US" sz="3600" b="1" strike="noStrike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39" name="圆角矩形标注 91138"/>
          <p:cNvSpPr/>
          <p:nvPr/>
        </p:nvSpPr>
        <p:spPr>
          <a:xfrm>
            <a:off x="395288" y="333375"/>
            <a:ext cx="3024187" cy="2109788"/>
          </a:xfrm>
          <a:prstGeom prst="wedgeRoundRectCallout">
            <a:avLst>
              <a:gd name="adj1" fmla="val 68056"/>
              <a:gd name="adj2" fmla="val 42023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rgbClr val="66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>
                <a:schemeClr val="bg1"/>
              </a:buClr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我统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一天下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ctr">
              <a:buClr>
                <a:schemeClr val="bg1"/>
              </a:buClr>
            </a:pP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德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盖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三皇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ctr">
              <a:buClr>
                <a:schemeClr val="bg1"/>
              </a:buClr>
            </a:pP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功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过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五帝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1140" name="椭圆 91139"/>
          <p:cNvSpPr/>
          <p:nvPr/>
        </p:nvSpPr>
        <p:spPr>
          <a:xfrm>
            <a:off x="2339975" y="1117600"/>
            <a:ext cx="533400" cy="533400"/>
          </a:xfrm>
          <a:prstGeom prst="ellipse">
            <a:avLst/>
          </a:pr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41" name="椭圆 91140"/>
          <p:cNvSpPr/>
          <p:nvPr/>
        </p:nvSpPr>
        <p:spPr>
          <a:xfrm>
            <a:off x="2339975" y="1693863"/>
            <a:ext cx="533400" cy="533400"/>
          </a:xfrm>
          <a:prstGeom prst="ellipse">
            <a:avLst/>
          </a:pr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2537" name="Group 9"/>
          <p:cNvGrpSpPr/>
          <p:nvPr/>
        </p:nvGrpSpPr>
        <p:grpSpPr>
          <a:xfrm>
            <a:off x="8075613" y="-26987"/>
            <a:ext cx="10250487" cy="1843087"/>
            <a:chOff x="0" y="0"/>
            <a:chExt cx="4994" cy="54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500" y="182"/>
              <a:ext cx="4494" cy="1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kumimoji="0" lang="zh-CN" altLang="zh-CN" sz="3200" b="1" kern="1200" cap="none" spc="0" normalizeH="0" baseline="0" noProof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endParaRPr>
            </a:p>
          </p:txBody>
        </p:sp>
        <p:pic>
          <p:nvPicPr>
            <p:cNvPr id="22539" name="Picture 11" descr="newpa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0" cy="5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 animBg="1"/>
      <p:bldP spid="91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89091"/>
          <p:cNvSpPr/>
          <p:nvPr/>
        </p:nvSpPr>
        <p:spPr>
          <a:xfrm>
            <a:off x="179388" y="908050"/>
            <a:ext cx="8785225" cy="3759200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阅读下列材料</a:t>
            </a:r>
            <a:endParaRPr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材料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：“ 朕为始皇帝。后世以计数，二世三世至于万世，传之无穷。”</a:t>
            </a:r>
            <a:endParaRPr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材料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：“天下之事无小大，皆决于上”</a:t>
            </a:r>
            <a:endParaRPr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材料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 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“天子独以印称玺，又独以玉，群臣莫敢用”皇帝“命为制，令为诏，天子自称曰：‘朕’”</a:t>
            </a:r>
            <a:endParaRPr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8" name="矩形 89093"/>
          <p:cNvSpPr/>
          <p:nvPr/>
        </p:nvSpPr>
        <p:spPr>
          <a:xfrm>
            <a:off x="179388" y="4941888"/>
            <a:ext cx="8713787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问题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请结合材料及课本知识，分别指出皇帝制度的基本特征。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4579" name="图片 89101" descr="Img2241078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6800" y="5507038"/>
            <a:ext cx="1619250" cy="1306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106" name="椭圆 89105"/>
          <p:cNvSpPr/>
          <p:nvPr/>
        </p:nvSpPr>
        <p:spPr>
          <a:xfrm>
            <a:off x="5867400" y="1052513"/>
            <a:ext cx="2622550" cy="792162"/>
          </a:xfrm>
          <a:prstGeom prst="ellipse">
            <a:avLst/>
          </a:prstGeom>
          <a:solidFill>
            <a:srgbClr val="B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皇位世袭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9107" name="椭圆 89106"/>
          <p:cNvSpPr/>
          <p:nvPr/>
        </p:nvSpPr>
        <p:spPr>
          <a:xfrm>
            <a:off x="4356100" y="2420938"/>
            <a:ext cx="2654300" cy="792162"/>
          </a:xfrm>
          <a:prstGeom prst="ellipse">
            <a:avLst/>
          </a:prstGeom>
          <a:solidFill>
            <a:srgbClr val="B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皇权至上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9108" name="椭圆 89107"/>
          <p:cNvSpPr/>
          <p:nvPr/>
        </p:nvSpPr>
        <p:spPr>
          <a:xfrm>
            <a:off x="3995738" y="3716338"/>
            <a:ext cx="2592387" cy="792162"/>
          </a:xfrm>
          <a:prstGeom prst="ellipse">
            <a:avLst/>
          </a:prstGeom>
          <a:solidFill>
            <a:srgbClr val="B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皇帝独尊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9109" name="矩形 89108"/>
          <p:cNvSpPr/>
          <p:nvPr/>
        </p:nvSpPr>
        <p:spPr>
          <a:xfrm>
            <a:off x="0" y="188913"/>
            <a:ext cx="8610600" cy="6191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4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二、秦专制主义中央集权制度的确立</a:t>
            </a:r>
            <a:endParaRPr lang="zh-CN" altLang="en-US" sz="34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 animBg="1"/>
      <p:bldP spid="89107" grpId="0" animBg="1"/>
      <p:bldP spid="89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文本框 94209"/>
          <p:cNvSpPr txBox="1"/>
          <p:nvPr/>
        </p:nvSpPr>
        <p:spPr>
          <a:xfrm>
            <a:off x="1295400" y="59436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秦始皇</a:t>
            </a:r>
            <a:endParaRPr lang="zh-CN" altLang="en-US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4211" name="文本框 94210"/>
          <p:cNvSpPr txBox="1"/>
          <p:nvPr/>
        </p:nvSpPr>
        <p:spPr>
          <a:xfrm>
            <a:off x="3684588" y="2090738"/>
            <a:ext cx="4725988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</a:t>
            </a:r>
            <a:r>
              <a:rPr lang="zh-CN" altLang="en-US" sz="28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秦始皇头上戴的叫冕，前后垂挂的</a:t>
            </a:r>
            <a:r>
              <a:rPr lang="zh-CN" altLang="en-US" sz="2800" noProof="1" dirty="0">
                <a:solidFill>
                  <a:srgbClr val="F723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玉串称旒[liú]。</a:t>
            </a:r>
            <a:r>
              <a:rPr lang="zh-CN" altLang="en-US" sz="28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他穿的衣服称衮gǔn服，有</a:t>
            </a:r>
            <a:r>
              <a:rPr lang="en-US" altLang="zh-CN" sz="28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12</a:t>
            </a:r>
            <a:r>
              <a:rPr lang="zh-CN" altLang="en-US" sz="28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种图案。这种装饰为皇帝独有，显示其惟我独尊、君临天下的气势。</a:t>
            </a:r>
            <a:endParaRPr lang="zh-CN" altLang="en-US" sz="2800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6627" name="图片 94211" descr="秦始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00200"/>
            <a:ext cx="2778125" cy="44719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4213" name="文本框 94212"/>
          <p:cNvSpPr txBox="1"/>
          <p:nvPr/>
        </p:nvSpPr>
        <p:spPr>
          <a:xfrm>
            <a:off x="0" y="0"/>
            <a:ext cx="9144000" cy="1014413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lang="zh-CN" altLang="en-US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皇帝制度：</a:t>
            </a:r>
            <a:endParaRPr lang="zh-CN" altLang="en-US" noProof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lang="en-US" altLang="zh-CN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）皇权至上；</a:t>
            </a:r>
            <a:r>
              <a:rPr lang="en-US" altLang="zh-CN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2) </a:t>
            </a:r>
            <a:r>
              <a:rPr lang="en-US" altLang="zh-CN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lang="zh-CN" altLang="en-US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家天下”的王位继承制；</a:t>
            </a:r>
            <a:endParaRPr lang="zh-CN" altLang="en-US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61441" descr="Img2241078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1600200"/>
            <a:ext cx="4356100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矩形 61442"/>
          <p:cNvSpPr/>
          <p:nvPr/>
        </p:nvSpPr>
        <p:spPr>
          <a:xfrm>
            <a:off x="0" y="219075"/>
            <a:ext cx="4608513" cy="5692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fontAlgn="base">
              <a:buClr>
                <a:schemeClr val="bg1"/>
              </a:buClr>
            </a:pPr>
            <a:r>
              <a:rPr lang="en-US" altLang="zh-CN" sz="2800" strike="noStrike" noProof="1" dirty="0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      </a:t>
            </a:r>
            <a:r>
              <a:rPr lang="zh-CN" altLang="en-US" sz="2800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阴历一月古时本来又叫“政月”，这是因为古代的皇帝都要在一年的第一个月里接受文武百官的朝拜，并决定一年的政事。到了秦朝，由于秦始皇一月出生，取名“赢政”，就把</a:t>
            </a:r>
            <a:r>
              <a:rPr lang="zh-CN" altLang="en-US" sz="2800" b="1" strike="noStrike" noProof="1" dirty="0">
                <a:solidFill>
                  <a:srgbClr val="0920C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“政月”改为“正月”</a:t>
            </a:r>
            <a:r>
              <a:rPr lang="zh-CN" altLang="en-US" sz="2800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。“正月”的“正” 不再读政而读作“征”了。</a:t>
            </a:r>
            <a:b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800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   而秦始皇的父亲名子楚。于是把楚地改为“荆”。</a:t>
            </a:r>
            <a:b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800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   材料反映了什么问题？</a:t>
            </a:r>
            <a:endParaRPr lang="zh-CN" altLang="en-US" sz="2800" b="1" strike="noStrike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61444" name="矩形 61443"/>
          <p:cNvSpPr/>
          <p:nvPr/>
        </p:nvSpPr>
        <p:spPr>
          <a:xfrm>
            <a:off x="533400" y="5791200"/>
            <a:ext cx="7935913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体现了皇权至高无上、秦始皇至尊的地位。</a:t>
            </a:r>
            <a:endParaRPr lang="zh-CN" altLang="en-US" strike="noStrike" noProof="1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179201"/>
          <p:cNvSpPr/>
          <p:nvPr/>
        </p:nvSpPr>
        <p:spPr>
          <a:xfrm>
            <a:off x="179388" y="692150"/>
            <a:ext cx="51276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主要内容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8674" name="图片 179202" descr="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1371600"/>
            <a:ext cx="493395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204" name="云形标注 179203"/>
          <p:cNvSpPr/>
          <p:nvPr/>
        </p:nvSpPr>
        <p:spPr>
          <a:xfrm>
            <a:off x="4953000" y="0"/>
            <a:ext cx="4572000" cy="4365625"/>
          </a:xfrm>
          <a:prstGeom prst="cloudCallout">
            <a:avLst>
              <a:gd name="adj1" fmla="val -101389"/>
              <a:gd name="adj2" fmla="val 27782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800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　　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哎，国家越大，朝事越多，寡人就是不吃不喝不眠不休，一个人也难以处理好，是该想个办法来减轻寡人的负担了！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676" name="文本框 179204"/>
          <p:cNvSpPr txBox="1"/>
          <p:nvPr/>
        </p:nvSpPr>
        <p:spPr>
          <a:xfrm>
            <a:off x="5105400" y="5181600"/>
            <a:ext cx="3646488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假如你是嬴政，你会如何做呢？</a:t>
            </a:r>
            <a:endParaRPr lang="zh-CN" altLang="en-US" sz="32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9206" name="矩形 179205"/>
          <p:cNvSpPr/>
          <p:nvPr/>
        </p:nvSpPr>
        <p:spPr>
          <a:xfrm>
            <a:off x="0" y="0"/>
            <a:ext cx="64373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二、秦朝专制中央集权制度的确立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/>
      <p:bldP spid="286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180225"/>
          <p:cNvSpPr/>
          <p:nvPr/>
        </p:nvSpPr>
        <p:spPr>
          <a:xfrm>
            <a:off x="304800" y="762000"/>
            <a:ext cx="51276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主要内容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698" name="矩形 180226"/>
          <p:cNvSpPr/>
          <p:nvPr/>
        </p:nvSpPr>
        <p:spPr>
          <a:xfrm>
            <a:off x="533400" y="1524000"/>
            <a:ext cx="447357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①皇帝制度；②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中央官制：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699" name="矩形 180227"/>
          <p:cNvSpPr/>
          <p:nvPr/>
        </p:nvSpPr>
        <p:spPr>
          <a:xfrm>
            <a:off x="4875213" y="152400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三公九卿制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80229" name="组合 180228"/>
          <p:cNvGrpSpPr/>
          <p:nvPr/>
        </p:nvGrpSpPr>
        <p:grpSpPr>
          <a:xfrm>
            <a:off x="304800" y="2590800"/>
            <a:ext cx="8505825" cy="3892550"/>
            <a:chOff x="295" y="754"/>
            <a:chExt cx="5262" cy="2404"/>
          </a:xfrm>
        </p:grpSpPr>
        <p:grpSp>
          <p:nvGrpSpPr>
            <p:cNvPr id="29701" name="组合 180229"/>
            <p:cNvGrpSpPr>
              <a:grpSpLocks noChangeAspect="1"/>
            </p:cNvGrpSpPr>
            <p:nvPr/>
          </p:nvGrpSpPr>
          <p:grpSpPr>
            <a:xfrm>
              <a:off x="295" y="754"/>
              <a:ext cx="4173" cy="2404"/>
              <a:chOff x="1134" y="1272"/>
              <a:chExt cx="8925" cy="1152"/>
            </a:xfrm>
          </p:grpSpPr>
          <p:sp>
            <p:nvSpPr>
              <p:cNvPr id="29702" name="矩形 180230"/>
              <p:cNvSpPr>
                <a:spLocks noChangeAspect="1" noTextEdit="1"/>
              </p:cNvSpPr>
              <p:nvPr/>
            </p:nvSpPr>
            <p:spPr>
              <a:xfrm>
                <a:off x="1134" y="1272"/>
                <a:ext cx="8925" cy="1152"/>
              </a:xfrm>
              <a:prstGeom prst="rect">
                <a:avLst/>
              </a:prstGeom>
              <a:solidFill>
                <a:schemeClr val="bg1"/>
              </a:solidFill>
              <a:ln w="57150" cap="flat" cmpd="thickThin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9703" name="_s180232"/>
              <p:cNvCxnSpPr>
                <a:stCxn id="29727" idx="0"/>
                <a:endCxn id="29717" idx="2"/>
              </p:cNvCxnSpPr>
              <p:nvPr/>
            </p:nvCxnSpPr>
            <p:spPr>
              <a:xfrm rot="5400000" flipH="1">
                <a:off x="7539" y="48"/>
                <a:ext cx="144" cy="4032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04" name="_s180233"/>
              <p:cNvCxnSpPr>
                <a:stCxn id="29726" idx="0"/>
                <a:endCxn id="29717" idx="2"/>
              </p:cNvCxnSpPr>
              <p:nvPr/>
            </p:nvCxnSpPr>
            <p:spPr>
              <a:xfrm rot="5400000" flipH="1">
                <a:off x="7027" y="543"/>
                <a:ext cx="144" cy="3025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05" name="_s180234"/>
              <p:cNvCxnSpPr>
                <a:stCxn id="29725" idx="0"/>
                <a:endCxn id="29717" idx="2"/>
              </p:cNvCxnSpPr>
              <p:nvPr/>
            </p:nvCxnSpPr>
            <p:spPr>
              <a:xfrm rot="5400000" flipH="1">
                <a:off x="6523" y="1047"/>
                <a:ext cx="144" cy="2017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06" name="_s180235"/>
              <p:cNvCxnSpPr>
                <a:stCxn id="29724" idx="0"/>
                <a:endCxn id="29717" idx="2"/>
              </p:cNvCxnSpPr>
              <p:nvPr/>
            </p:nvCxnSpPr>
            <p:spPr>
              <a:xfrm rot="5400000" flipH="1">
                <a:off x="6028" y="1559"/>
                <a:ext cx="144" cy="1010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07" name="_s180236"/>
              <p:cNvCxnSpPr>
                <a:stCxn id="29723" idx="0"/>
                <a:endCxn id="29717" idx="2"/>
              </p:cNvCxnSpPr>
              <p:nvPr/>
            </p:nvCxnSpPr>
            <p:spPr>
              <a:xfrm rot="5400000" flipH="1">
                <a:off x="5516" y="2054"/>
                <a:ext cx="144" cy="3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08" name="_s180237"/>
              <p:cNvCxnSpPr>
                <a:stCxn id="29722" idx="0"/>
                <a:endCxn id="29717" idx="2"/>
              </p:cNvCxnSpPr>
              <p:nvPr/>
            </p:nvCxnSpPr>
            <p:spPr>
              <a:xfrm rot="-5400000">
                <a:off x="5012" y="1553"/>
                <a:ext cx="144" cy="1005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09" name="_s180238"/>
              <p:cNvCxnSpPr>
                <a:stCxn id="29721" idx="0"/>
                <a:endCxn id="29717" idx="2"/>
              </p:cNvCxnSpPr>
              <p:nvPr/>
            </p:nvCxnSpPr>
            <p:spPr>
              <a:xfrm rot="-5400000">
                <a:off x="4517" y="1058"/>
                <a:ext cx="144" cy="2012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10" name="_s180239"/>
              <p:cNvCxnSpPr>
                <a:stCxn id="29720" idx="0"/>
                <a:endCxn id="29717" idx="2"/>
              </p:cNvCxnSpPr>
              <p:nvPr/>
            </p:nvCxnSpPr>
            <p:spPr>
              <a:xfrm rot="-5400000">
                <a:off x="4012" y="553"/>
                <a:ext cx="144" cy="3022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11" name="_s180240"/>
              <p:cNvCxnSpPr>
                <a:stCxn id="29719" idx="0"/>
                <a:endCxn id="29717" idx="2"/>
              </p:cNvCxnSpPr>
              <p:nvPr/>
            </p:nvCxnSpPr>
            <p:spPr>
              <a:xfrm rot="-5400000">
                <a:off x="3500" y="41"/>
                <a:ext cx="144" cy="4029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12" name="_s180241"/>
              <p:cNvCxnSpPr>
                <a:stCxn id="29718" idx="0"/>
                <a:endCxn id="29715" idx="2"/>
              </p:cNvCxnSpPr>
              <p:nvPr/>
            </p:nvCxnSpPr>
            <p:spPr>
              <a:xfrm rot="5400000" flipH="1">
                <a:off x="5273" y="372"/>
                <a:ext cx="144" cy="2520"/>
              </a:xfrm>
              <a:prstGeom prst="bentConnector3">
                <a:avLst>
                  <a:gd name="adj1" fmla="val 23921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13" name="_s180242"/>
              <p:cNvCxnSpPr>
                <a:stCxn id="29717" idx="0"/>
                <a:endCxn id="29715" idx="2"/>
              </p:cNvCxnSpPr>
              <p:nvPr/>
            </p:nvCxnSpPr>
            <p:spPr>
              <a:xfrm rot="5400000" flipH="1">
                <a:off x="4768" y="877"/>
                <a:ext cx="144" cy="1510"/>
              </a:xfrm>
              <a:prstGeom prst="bentConnector3">
                <a:avLst>
                  <a:gd name="adj1" fmla="val 23921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9714" name="_s180243"/>
              <p:cNvCxnSpPr>
                <a:stCxn id="29716" idx="0"/>
                <a:endCxn id="29715" idx="2"/>
              </p:cNvCxnSpPr>
              <p:nvPr/>
            </p:nvCxnSpPr>
            <p:spPr>
              <a:xfrm rot="-5400000">
                <a:off x="2745" y="364"/>
                <a:ext cx="144" cy="2519"/>
              </a:xfrm>
              <a:prstGeom prst="bentConnector3">
                <a:avLst>
                  <a:gd name="adj1" fmla="val 23921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9715" name="_s180244"/>
              <p:cNvSpPr/>
              <p:nvPr/>
            </p:nvSpPr>
            <p:spPr>
              <a:xfrm>
                <a:off x="3653" y="1272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9F67F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皇帝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16" name="_s180245"/>
              <p:cNvSpPr/>
              <p:nvPr/>
            </p:nvSpPr>
            <p:spPr>
              <a:xfrm>
                <a:off x="1134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太尉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17" name="_s180246"/>
              <p:cNvSpPr/>
              <p:nvPr/>
            </p:nvSpPr>
            <p:spPr>
              <a:xfrm>
                <a:off x="5164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丞相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18" name="_s180247"/>
              <p:cNvSpPr/>
              <p:nvPr/>
            </p:nvSpPr>
            <p:spPr>
              <a:xfrm>
                <a:off x="6172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御史大夫</a:t>
                </a:r>
                <a:endParaRPr lang="zh-CN" altLang="en-US" sz="1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19" name="_s180248"/>
              <p:cNvSpPr/>
              <p:nvPr/>
            </p:nvSpPr>
            <p:spPr>
              <a:xfrm>
                <a:off x="1134" y="2136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奉常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0" name="_s180249"/>
              <p:cNvSpPr/>
              <p:nvPr/>
            </p:nvSpPr>
            <p:spPr>
              <a:xfrm>
                <a:off x="2142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郎中令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1" name="_s180250"/>
              <p:cNvSpPr/>
              <p:nvPr/>
            </p:nvSpPr>
            <p:spPr>
              <a:xfrm>
                <a:off x="3150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卫尉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2" name="_s180251"/>
              <p:cNvSpPr/>
              <p:nvPr/>
            </p:nvSpPr>
            <p:spPr>
              <a:xfrm>
                <a:off x="4158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太仆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3" name="_s180252"/>
              <p:cNvSpPr/>
              <p:nvPr/>
            </p:nvSpPr>
            <p:spPr>
              <a:xfrm>
                <a:off x="5166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廷尉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4" name="_s180253"/>
              <p:cNvSpPr/>
              <p:nvPr/>
            </p:nvSpPr>
            <p:spPr>
              <a:xfrm>
                <a:off x="6173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典客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5" name="_s180254"/>
              <p:cNvSpPr/>
              <p:nvPr/>
            </p:nvSpPr>
            <p:spPr>
              <a:xfrm>
                <a:off x="7181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宗正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6" name="_s180255"/>
              <p:cNvSpPr/>
              <p:nvPr/>
            </p:nvSpPr>
            <p:spPr>
              <a:xfrm>
                <a:off x="8188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1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治粟内史</a:t>
                </a:r>
                <a:endParaRPr lang="zh-CN" altLang="en-US" sz="21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27" name="_s180256"/>
              <p:cNvSpPr/>
              <p:nvPr/>
            </p:nvSpPr>
            <p:spPr>
              <a:xfrm>
                <a:off x="9196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9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少府</a:t>
                </a:r>
                <a:endParaRPr lang="zh-CN" altLang="en-US" sz="29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29728" name="组合 180256"/>
            <p:cNvGrpSpPr/>
            <p:nvPr/>
          </p:nvGrpSpPr>
          <p:grpSpPr>
            <a:xfrm>
              <a:off x="4604" y="981"/>
              <a:ext cx="953" cy="1043"/>
              <a:chOff x="4558" y="1797"/>
              <a:chExt cx="953" cy="1043"/>
            </a:xfrm>
          </p:grpSpPr>
          <p:sp>
            <p:nvSpPr>
              <p:cNvPr id="180258" name="文本框 180257"/>
              <p:cNvSpPr txBox="1"/>
              <p:nvPr/>
            </p:nvSpPr>
            <p:spPr>
              <a:xfrm>
                <a:off x="4740" y="2069"/>
                <a:ext cx="771" cy="352"/>
              </a:xfrm>
              <a:prstGeom prst="rect">
                <a:avLst/>
              </a:prstGeom>
              <a:noFill/>
              <a:ln w="9525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p>
                <a:pPr algn="ctr"/>
                <a:r>
                  <a:rPr lang="zh-CN" altLang="en-US" sz="2900" b="1" noProof="1" dirty="0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2" charset="-122"/>
                    <a:cs typeface="+mn-cs"/>
                  </a:rPr>
                  <a:t>三公</a:t>
                </a:r>
                <a:endParaRPr lang="zh-CN" altLang="en-US" sz="2900" b="1" noProof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30" name="右大括号 180258"/>
              <p:cNvSpPr/>
              <p:nvPr/>
            </p:nvSpPr>
            <p:spPr>
              <a:xfrm>
                <a:off x="4558" y="1797"/>
                <a:ext cx="136" cy="1043"/>
              </a:xfrm>
              <a:prstGeom prst="rightBrace">
                <a:avLst>
                  <a:gd name="adj1" fmla="val 63625"/>
                  <a:gd name="adj2" fmla="val 5000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9731" name="组合 180259"/>
            <p:cNvGrpSpPr/>
            <p:nvPr/>
          </p:nvGrpSpPr>
          <p:grpSpPr>
            <a:xfrm>
              <a:off x="4604" y="2069"/>
              <a:ext cx="953" cy="1043"/>
              <a:chOff x="4558" y="3113"/>
              <a:chExt cx="953" cy="1043"/>
            </a:xfrm>
          </p:grpSpPr>
          <p:sp>
            <p:nvSpPr>
              <p:cNvPr id="180261" name="文本框 180260"/>
              <p:cNvSpPr txBox="1"/>
              <p:nvPr/>
            </p:nvSpPr>
            <p:spPr>
              <a:xfrm>
                <a:off x="4785" y="3475"/>
                <a:ext cx="726" cy="351"/>
              </a:xfrm>
              <a:prstGeom prst="rect">
                <a:avLst/>
              </a:prstGeom>
              <a:noFill/>
              <a:ln w="9525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p>
                <a:pPr algn="ctr"/>
                <a:r>
                  <a:rPr lang="zh-CN" altLang="en-US" sz="2900" b="1" noProof="1" dirty="0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2" charset="-122"/>
                    <a:cs typeface="+mn-cs"/>
                  </a:rPr>
                  <a:t>九卿</a:t>
                </a:r>
                <a:endParaRPr lang="zh-CN" altLang="en-US" sz="2900" b="1" noProof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33" name="右大括号 180261"/>
              <p:cNvSpPr/>
              <p:nvPr/>
            </p:nvSpPr>
            <p:spPr>
              <a:xfrm>
                <a:off x="4558" y="3113"/>
                <a:ext cx="136" cy="1043"/>
              </a:xfrm>
              <a:prstGeom prst="rightBrace">
                <a:avLst>
                  <a:gd name="adj1" fmla="val 63625"/>
                  <a:gd name="adj2" fmla="val 5000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0263" name="组合 180262"/>
          <p:cNvGrpSpPr/>
          <p:nvPr/>
        </p:nvGrpSpPr>
        <p:grpSpPr>
          <a:xfrm>
            <a:off x="4787900" y="3297238"/>
            <a:ext cx="2305050" cy="2100262"/>
            <a:chOff x="3016" y="1616"/>
            <a:chExt cx="1452" cy="1323"/>
          </a:xfrm>
        </p:grpSpPr>
        <p:sp>
          <p:nvSpPr>
            <p:cNvPr id="29735" name="文本框 180263"/>
            <p:cNvSpPr txBox="1"/>
            <p:nvPr/>
          </p:nvSpPr>
          <p:spPr>
            <a:xfrm>
              <a:off x="3107" y="1616"/>
              <a:ext cx="1361" cy="13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副丞相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律令图籍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监察百官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（位低权重）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pic>
          <p:nvPicPr>
            <p:cNvPr id="29736" name="图片 180264" descr="BD21298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16" y="2296"/>
              <a:ext cx="318" cy="2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0266" name="文本框 180265"/>
          <p:cNvSpPr txBox="1"/>
          <p:nvPr/>
        </p:nvSpPr>
        <p:spPr>
          <a:xfrm>
            <a:off x="4076700" y="2620963"/>
            <a:ext cx="1547813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百官之首   全国政务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0267" name="图片 180266" descr="BD2129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742264" flipH="1">
            <a:off x="3729038" y="3471863"/>
            <a:ext cx="685800" cy="27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0268" name="组合 180267"/>
          <p:cNvGrpSpPr/>
          <p:nvPr/>
        </p:nvGrpSpPr>
        <p:grpSpPr>
          <a:xfrm>
            <a:off x="1042988" y="4232275"/>
            <a:ext cx="2187575" cy="1004888"/>
            <a:chOff x="657" y="2069"/>
            <a:chExt cx="1378" cy="633"/>
          </a:xfrm>
        </p:grpSpPr>
        <p:sp>
          <p:nvSpPr>
            <p:cNvPr id="29740" name="文本框 180268"/>
            <p:cNvSpPr txBox="1"/>
            <p:nvPr/>
          </p:nvSpPr>
          <p:spPr>
            <a:xfrm>
              <a:off x="703" y="2069"/>
              <a:ext cx="1332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负责军务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（虚位）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pic>
          <p:nvPicPr>
            <p:cNvPr id="29741" name="图片 180269" descr="BD21298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7" y="2205"/>
              <a:ext cx="318" cy="2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0271" name="矩形 180270"/>
          <p:cNvSpPr/>
          <p:nvPr/>
        </p:nvSpPr>
        <p:spPr>
          <a:xfrm>
            <a:off x="0" y="152400"/>
            <a:ext cx="6472238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二、秦朝专制中央集权制度的确立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0272" name="文本框 180271"/>
          <p:cNvSpPr txBox="1"/>
          <p:nvPr/>
        </p:nvSpPr>
        <p:spPr>
          <a:xfrm>
            <a:off x="7500938" y="0"/>
            <a:ext cx="1279525" cy="32766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2" charset="-122"/>
              </a:rPr>
              <a:t>互不相属，相互配合 ▼彼此牵制，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军政大权集于皇帝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2" charset="-122"/>
              </a:rPr>
              <a:t>一身。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66" grpId="0"/>
      <p:bldP spid="1802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文本框 181249"/>
          <p:cNvSpPr txBox="1"/>
          <p:nvPr/>
        </p:nvSpPr>
        <p:spPr>
          <a:xfrm>
            <a:off x="612775" y="1123950"/>
            <a:ext cx="8043863" cy="2043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讨论：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方正兰亭超细黑简体" panose="02000000000000000000" pitchFamily="2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你认为三公九卿是否分享把持了国家的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最高权力？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1251" name="文本框 181250"/>
          <p:cNvSpPr txBox="1"/>
          <p:nvPr/>
        </p:nvSpPr>
        <p:spPr>
          <a:xfrm>
            <a:off x="828675" y="3284538"/>
            <a:ext cx="7435850" cy="2227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DDDDD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28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 没有，</a:t>
            </a:r>
            <a:r>
              <a:rPr lang="zh-CN" altLang="en-US" sz="28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因为三公九卿在地位、职责和权力等方面都处于互相配合、互相牵制的状态，任何人都无法独揽朝政，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军国大权最终操纵在皇帝一人之手。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2" descr="b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525" y="1844675"/>
            <a:ext cx="3673475" cy="501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4" descr="bt00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830388"/>
          </a:xfrm>
          <a:prstGeom prst="rect">
            <a:avLst/>
          </a:prstGeom>
          <a:solidFill>
            <a:srgbClr val="DAD8AC"/>
          </a:solidFill>
          <a:ln w="9525">
            <a:noFill/>
          </a:ln>
        </p:spPr>
      </p:pic>
      <p:sp>
        <p:nvSpPr>
          <p:cNvPr id="1030" name="Text Box 5"/>
          <p:cNvSpPr txBox="1"/>
          <p:nvPr/>
        </p:nvSpPr>
        <p:spPr>
          <a:xfrm>
            <a:off x="6011863" y="6381750"/>
            <a:ext cx="288131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前</a:t>
            </a:r>
            <a:r>
              <a:rPr lang="en-US" altLang="zh-CN" sz="2000" b="1" dirty="0">
                <a:solidFill>
                  <a:srgbClr val="FF3300"/>
                </a:solidFill>
                <a:latin typeface="Arial" panose="020B0604020202020204" pitchFamily="34" charset="0"/>
              </a:rPr>
              <a:t>259-----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前</a:t>
            </a:r>
            <a:r>
              <a:rPr lang="en-US" altLang="zh-CN" sz="2000" b="1" dirty="0">
                <a:solidFill>
                  <a:srgbClr val="FF3300"/>
                </a:solidFill>
                <a:latin typeface="Arial" panose="020B0604020202020204" pitchFamily="34" charset="0"/>
              </a:rPr>
              <a:t>210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9094" name="Text Box 6"/>
          <p:cNvSpPr txBox="1"/>
          <p:nvPr/>
        </p:nvSpPr>
        <p:spPr>
          <a:xfrm>
            <a:off x="228600" y="2743200"/>
            <a:ext cx="5184775" cy="2773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</a:rPr>
              <a:t>公元前</a:t>
            </a:r>
            <a:r>
              <a:rPr lang="en-US" altLang="zh-CN" sz="3200" b="1" dirty="0"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</a:rPr>
              <a:t>世纪，一个名字被历史凝重而惊喜地刻在了历史长卷上。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        他，就是千古一帝</a:t>
            </a:r>
            <a:r>
              <a:rPr lang="en-US" altLang="zh-CN" sz="3200" b="1" dirty="0">
                <a:latin typeface="Arial" panose="020B0604020202020204" pitchFamily="34" charset="0"/>
              </a:rPr>
              <a:t>-----</a:t>
            </a:r>
            <a:r>
              <a:rPr lang="zh-CN" altLang="en-US" sz="3200" b="1" dirty="0">
                <a:latin typeface="Arial" panose="020B0604020202020204" pitchFamily="34" charset="0"/>
              </a:rPr>
              <a:t>秦始皇，中国的拿破仑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23850" y="213360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285750" imgH="285750" progId="Paint.Picture">
                  <p:embed/>
                </p:oleObj>
              </mc:Choice>
              <mc:Fallback>
                <p:oleObj name="" r:id="rId5" imgW="285750" imgH="2857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2133600"/>
                        <a:ext cx="6477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6" name="Picture 5" descr="psds2217"/>
          <p:cNvPicPr>
            <a:picLocks noChangeAspect="1"/>
          </p:cNvPicPr>
          <p:nvPr/>
        </p:nvPicPr>
        <p:blipFill>
          <a:blip r:embed="rId7"/>
          <a:srcRect r="43" b="-50"/>
          <a:stretch>
            <a:fillRect/>
          </a:stretch>
        </p:blipFill>
        <p:spPr>
          <a:xfrm>
            <a:off x="0" y="-914400"/>
            <a:ext cx="57150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7" name="Picture 5" descr="psds2217"/>
          <p:cNvPicPr>
            <a:picLocks noChangeAspect="1"/>
          </p:cNvPicPr>
          <p:nvPr/>
        </p:nvPicPr>
        <p:blipFill>
          <a:blip r:embed="rId7"/>
          <a:srcRect r="43" b="-50"/>
          <a:stretch>
            <a:fillRect/>
          </a:stretch>
        </p:blipFill>
        <p:spPr>
          <a:xfrm>
            <a:off x="0" y="3276600"/>
            <a:ext cx="5715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8" name="Rectangle 10"/>
          <p:cNvSpPr/>
          <p:nvPr/>
        </p:nvSpPr>
        <p:spPr>
          <a:xfrm>
            <a:off x="609600" y="228600"/>
            <a:ext cx="45720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u="sng" dirty="0">
                <a:solidFill>
                  <a:srgbClr val="0000FF"/>
                </a:solidFill>
                <a:latin typeface="Arial" panose="020B0604020202020204" pitchFamily="34" charset="0"/>
              </a:rPr>
              <a:t>秦王扫六合，</a:t>
            </a:r>
            <a:endParaRPr lang="zh-CN" altLang="en-US" sz="32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u="sng" dirty="0">
                <a:solidFill>
                  <a:srgbClr val="0000FF"/>
                </a:solidFill>
                <a:latin typeface="Arial" panose="020B0604020202020204" pitchFamily="34" charset="0"/>
              </a:rPr>
              <a:t>虎视何雄哉！</a:t>
            </a:r>
            <a:endParaRPr lang="zh-CN" altLang="en-US" sz="32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u="sng" dirty="0">
                <a:solidFill>
                  <a:srgbClr val="0000FF"/>
                </a:solidFill>
                <a:latin typeface="Arial" panose="020B0604020202020204" pitchFamily="34" charset="0"/>
              </a:rPr>
              <a:t>挥剑决浮云，</a:t>
            </a:r>
            <a:endParaRPr lang="zh-CN" altLang="en-US" sz="32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u="sng" dirty="0">
                <a:solidFill>
                  <a:srgbClr val="0000FF"/>
                </a:solidFill>
                <a:latin typeface="Arial" panose="020B0604020202020204" pitchFamily="34" charset="0"/>
              </a:rPr>
              <a:t>诸侯尽西来。</a:t>
            </a:r>
            <a:endParaRPr lang="zh-CN" altLang="en-US" sz="32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505200" y="1219200"/>
            <a:ext cx="1600200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李白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100" name="Rectangle 12"/>
          <p:cNvSpPr/>
          <p:nvPr/>
        </p:nvSpPr>
        <p:spPr>
          <a:xfrm>
            <a:off x="304800" y="4038600"/>
            <a:ext cx="54102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中国之教，得孔子而后立；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中国之政，得秦皇而后行；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中国之境，得汉武而后定。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三者皆中国之所以为中国也。           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夏曾佑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gray">
          <a:xfrm>
            <a:off x="5715000" y="4038600"/>
            <a:ext cx="3657600" cy="2819400"/>
          </a:xfrm>
          <a:prstGeom prst="rect">
            <a:avLst/>
          </a:prstGeom>
          <a:gradFill rotWithShape="1">
            <a:gsLst>
              <a:gs pos="0">
                <a:srgbClr val="CACACA"/>
              </a:gs>
              <a:gs pos="50000">
                <a:srgbClr val="FFFFFF"/>
              </a:gs>
              <a:gs pos="100000">
                <a:srgbClr val="CACACA"/>
              </a:gs>
            </a:gsLst>
            <a:lin ang="5400000" scaled="1"/>
          </a:gradFill>
          <a:ln w="9525" algn="ctr">
            <a:noFill/>
            <a:miter lim="800000"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从两段材料分析，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他对中国历史究竟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做出了怎样的贡献？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8" grpId="0"/>
      <p:bldP spid="89099" grpId="0" bldLvl="0" animBg="1"/>
      <p:bldP spid="89100" grpId="0"/>
      <p:bldP spid="8910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文本框 95233"/>
          <p:cNvSpPr txBox="1"/>
          <p:nvPr/>
        </p:nvSpPr>
        <p:spPr>
          <a:xfrm>
            <a:off x="7467600" y="1447800"/>
            <a:ext cx="7620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4000" noProof="1" dirty="0"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秦调兵虎符</a:t>
            </a:r>
            <a:endParaRPr lang="zh-CN" altLang="en-US" sz="4000" noProof="1" dirty="0"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22" name="图片 95234" descr="秦朝阳陵铜虎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838200"/>
            <a:ext cx="6173788" cy="44291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236" name="文本框 95235"/>
          <p:cNvSpPr txBox="1"/>
          <p:nvPr/>
        </p:nvSpPr>
        <p:spPr>
          <a:xfrm>
            <a:off x="609600" y="5410200"/>
            <a:ext cx="8534400" cy="1200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6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“</a:t>
            </a:r>
            <a:r>
              <a:rPr lang="zh-CN" altLang="en-US" sz="36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天下之事无小大皆决于上。” </a:t>
            </a:r>
            <a:endParaRPr lang="zh-CN" altLang="en-US" sz="3600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r"/>
            <a:r>
              <a:rPr lang="en-US" altLang="zh-CN" sz="36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hlinkClick r:id="rId2" action="ppaction://hlinksldjump"/>
              </a:rPr>
              <a:t>──</a:t>
            </a:r>
            <a:r>
              <a:rPr lang="en-US" altLang="zh-CN" sz="36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《</a:t>
            </a:r>
            <a:r>
              <a:rPr lang="zh-CN" altLang="en-US" sz="36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史记卷六</a:t>
            </a:r>
            <a:r>
              <a:rPr lang="en-US" altLang="zh-CN" sz="360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楷体_GB2312" panose="02010609030101010101" pitchFamily="49" charset="-122"/>
                <a:cs typeface="+mn-cs"/>
              </a:rPr>
              <a:t>·</a:t>
            </a:r>
            <a:r>
              <a:rPr lang="zh-CN" altLang="en-US" sz="3600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秦始皇本纪</a:t>
            </a:r>
            <a:r>
              <a:rPr lang="en-US" altLang="zh-CN" sz="360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》</a:t>
            </a:r>
            <a:endParaRPr lang="en-US" altLang="zh-CN" sz="3600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69" name="组合 182273"/>
          <p:cNvGrpSpPr/>
          <p:nvPr/>
        </p:nvGrpSpPr>
        <p:grpSpPr>
          <a:xfrm>
            <a:off x="762000" y="304800"/>
            <a:ext cx="7667625" cy="3810000"/>
            <a:chOff x="295" y="754"/>
            <a:chExt cx="5262" cy="2404"/>
          </a:xfrm>
        </p:grpSpPr>
        <p:grpSp>
          <p:nvGrpSpPr>
            <p:cNvPr id="32770" name="组合 182274"/>
            <p:cNvGrpSpPr>
              <a:grpSpLocks noChangeAspect="1"/>
            </p:cNvGrpSpPr>
            <p:nvPr/>
          </p:nvGrpSpPr>
          <p:grpSpPr>
            <a:xfrm>
              <a:off x="295" y="754"/>
              <a:ext cx="4173" cy="2404"/>
              <a:chOff x="1134" y="1272"/>
              <a:chExt cx="8925" cy="1152"/>
            </a:xfrm>
          </p:grpSpPr>
          <p:sp>
            <p:nvSpPr>
              <p:cNvPr id="32771" name="矩形 182275"/>
              <p:cNvSpPr>
                <a:spLocks noChangeAspect="1" noTextEdit="1"/>
              </p:cNvSpPr>
              <p:nvPr/>
            </p:nvSpPr>
            <p:spPr>
              <a:xfrm>
                <a:off x="1134" y="1272"/>
                <a:ext cx="8925" cy="1152"/>
              </a:xfrm>
              <a:prstGeom prst="rect">
                <a:avLst/>
              </a:prstGeom>
              <a:solidFill>
                <a:schemeClr val="bg1"/>
              </a:solidFill>
              <a:ln w="57150" cap="flat" cmpd="thickThin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32772" name="_s182277"/>
              <p:cNvCxnSpPr>
                <a:stCxn id="32796" idx="0"/>
                <a:endCxn id="32786" idx="2"/>
              </p:cNvCxnSpPr>
              <p:nvPr/>
            </p:nvCxnSpPr>
            <p:spPr>
              <a:xfrm rot="5400000" flipH="1">
                <a:off x="7539" y="48"/>
                <a:ext cx="144" cy="4032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73" name="_s182278"/>
              <p:cNvCxnSpPr>
                <a:stCxn id="32795" idx="0"/>
                <a:endCxn id="32786" idx="2"/>
              </p:cNvCxnSpPr>
              <p:nvPr/>
            </p:nvCxnSpPr>
            <p:spPr>
              <a:xfrm rot="5400000" flipH="1">
                <a:off x="7027" y="543"/>
                <a:ext cx="144" cy="3025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74" name="_s182279"/>
              <p:cNvCxnSpPr>
                <a:stCxn id="32794" idx="0"/>
                <a:endCxn id="32786" idx="2"/>
              </p:cNvCxnSpPr>
              <p:nvPr/>
            </p:nvCxnSpPr>
            <p:spPr>
              <a:xfrm rot="5400000" flipH="1">
                <a:off x="6523" y="1047"/>
                <a:ext cx="144" cy="2017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75" name="_s182280"/>
              <p:cNvCxnSpPr>
                <a:stCxn id="32793" idx="0"/>
                <a:endCxn id="32786" idx="2"/>
              </p:cNvCxnSpPr>
              <p:nvPr/>
            </p:nvCxnSpPr>
            <p:spPr>
              <a:xfrm rot="5400000" flipH="1">
                <a:off x="6028" y="1559"/>
                <a:ext cx="144" cy="1010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76" name="_s182281"/>
              <p:cNvCxnSpPr>
                <a:stCxn id="32792" idx="0"/>
                <a:endCxn id="32786" idx="2"/>
              </p:cNvCxnSpPr>
              <p:nvPr/>
            </p:nvCxnSpPr>
            <p:spPr>
              <a:xfrm rot="5400000" flipH="1">
                <a:off x="5516" y="2054"/>
                <a:ext cx="144" cy="3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77" name="_s182282"/>
              <p:cNvCxnSpPr>
                <a:stCxn id="32791" idx="0"/>
                <a:endCxn id="32786" idx="2"/>
              </p:cNvCxnSpPr>
              <p:nvPr/>
            </p:nvCxnSpPr>
            <p:spPr>
              <a:xfrm rot="-5400000">
                <a:off x="5012" y="1553"/>
                <a:ext cx="144" cy="1005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78" name="_s182283"/>
              <p:cNvCxnSpPr>
                <a:stCxn id="32790" idx="0"/>
                <a:endCxn id="32786" idx="2"/>
              </p:cNvCxnSpPr>
              <p:nvPr/>
            </p:nvCxnSpPr>
            <p:spPr>
              <a:xfrm rot="-5400000">
                <a:off x="4517" y="1058"/>
                <a:ext cx="144" cy="2012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79" name="_s182284"/>
              <p:cNvCxnSpPr>
                <a:stCxn id="32789" idx="0"/>
                <a:endCxn id="32786" idx="2"/>
              </p:cNvCxnSpPr>
              <p:nvPr/>
            </p:nvCxnSpPr>
            <p:spPr>
              <a:xfrm rot="-5400000">
                <a:off x="4012" y="553"/>
                <a:ext cx="144" cy="3022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80" name="_s182285"/>
              <p:cNvCxnSpPr>
                <a:stCxn id="32788" idx="0"/>
                <a:endCxn id="32786" idx="2"/>
              </p:cNvCxnSpPr>
              <p:nvPr/>
            </p:nvCxnSpPr>
            <p:spPr>
              <a:xfrm rot="-5400000">
                <a:off x="3500" y="41"/>
                <a:ext cx="144" cy="4029"/>
              </a:xfrm>
              <a:prstGeom prst="bentConnector3">
                <a:avLst>
                  <a:gd name="adj1" fmla="val 24000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81" name="_s182286"/>
              <p:cNvCxnSpPr>
                <a:stCxn id="32787" idx="0"/>
                <a:endCxn id="32784" idx="2"/>
              </p:cNvCxnSpPr>
              <p:nvPr/>
            </p:nvCxnSpPr>
            <p:spPr>
              <a:xfrm rot="5400000" flipH="1">
                <a:off x="5273" y="372"/>
                <a:ext cx="144" cy="2520"/>
              </a:xfrm>
              <a:prstGeom prst="bentConnector3">
                <a:avLst>
                  <a:gd name="adj1" fmla="val 23921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82" name="_s182287"/>
              <p:cNvCxnSpPr>
                <a:stCxn id="32786" idx="0"/>
                <a:endCxn id="32784" idx="2"/>
              </p:cNvCxnSpPr>
              <p:nvPr/>
            </p:nvCxnSpPr>
            <p:spPr>
              <a:xfrm rot="5400000" flipH="1">
                <a:off x="4768" y="877"/>
                <a:ext cx="144" cy="1510"/>
              </a:xfrm>
              <a:prstGeom prst="bentConnector3">
                <a:avLst>
                  <a:gd name="adj1" fmla="val 23921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783" name="_s182288"/>
              <p:cNvCxnSpPr>
                <a:stCxn id="32785" idx="0"/>
                <a:endCxn id="32784" idx="2"/>
              </p:cNvCxnSpPr>
              <p:nvPr/>
            </p:nvCxnSpPr>
            <p:spPr>
              <a:xfrm rot="-5400000">
                <a:off x="2745" y="364"/>
                <a:ext cx="144" cy="2519"/>
              </a:xfrm>
              <a:prstGeom prst="bentConnector3">
                <a:avLst>
                  <a:gd name="adj1" fmla="val 23921"/>
                </a:avLst>
              </a:prstGeom>
              <a:ln w="28575" cap="flat" cmpd="sng">
                <a:solidFill>
                  <a:srgbClr val="54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2784" name="_s182289"/>
              <p:cNvSpPr/>
              <p:nvPr/>
            </p:nvSpPr>
            <p:spPr>
              <a:xfrm>
                <a:off x="3653" y="1272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9F67F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皇帝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85" name="_s182290"/>
              <p:cNvSpPr/>
              <p:nvPr/>
            </p:nvSpPr>
            <p:spPr>
              <a:xfrm>
                <a:off x="1134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太尉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86" name="_s182291"/>
              <p:cNvSpPr/>
              <p:nvPr/>
            </p:nvSpPr>
            <p:spPr>
              <a:xfrm>
                <a:off x="5164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丞相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87" name="_s182292"/>
              <p:cNvSpPr/>
              <p:nvPr/>
            </p:nvSpPr>
            <p:spPr>
              <a:xfrm>
                <a:off x="6172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御史大夫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88" name="_s182293"/>
              <p:cNvSpPr/>
              <p:nvPr/>
            </p:nvSpPr>
            <p:spPr>
              <a:xfrm>
                <a:off x="1134" y="2136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奉常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89" name="_s182294"/>
              <p:cNvSpPr/>
              <p:nvPr/>
            </p:nvSpPr>
            <p:spPr>
              <a:xfrm>
                <a:off x="2142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郎中令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0" name="_s182295"/>
              <p:cNvSpPr/>
              <p:nvPr/>
            </p:nvSpPr>
            <p:spPr>
              <a:xfrm>
                <a:off x="3150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卫尉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1" name="_s182296"/>
              <p:cNvSpPr/>
              <p:nvPr/>
            </p:nvSpPr>
            <p:spPr>
              <a:xfrm>
                <a:off x="4158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20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太仆</a:t>
                </a:r>
                <a:endParaRPr lang="zh-CN" altLang="en-US" sz="20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2" name="_s182297"/>
              <p:cNvSpPr/>
              <p:nvPr/>
            </p:nvSpPr>
            <p:spPr>
              <a:xfrm>
                <a:off x="5166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廷尉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3" name="_s182298"/>
              <p:cNvSpPr/>
              <p:nvPr/>
            </p:nvSpPr>
            <p:spPr>
              <a:xfrm>
                <a:off x="6173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典客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4" name="_s182299"/>
              <p:cNvSpPr/>
              <p:nvPr/>
            </p:nvSpPr>
            <p:spPr>
              <a:xfrm>
                <a:off x="7181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宗正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5" name="_s182300"/>
              <p:cNvSpPr/>
              <p:nvPr/>
            </p:nvSpPr>
            <p:spPr>
              <a:xfrm>
                <a:off x="8188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治粟内史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6" name="_s182301"/>
              <p:cNvSpPr/>
              <p:nvPr/>
            </p:nvSpPr>
            <p:spPr>
              <a:xfrm>
                <a:off x="9196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lIns="0" tIns="0" rIns="0" bIns="0" anchor="ctr"/>
              <a:p>
                <a:pPr algn="ctr"/>
                <a:r>
                  <a:rPr lang="zh-CN" altLang="en-US" sz="1800" b="1" dirty="0">
                    <a:latin typeface="Arial" panose="020B0604020202020204" pitchFamily="34" charset="0"/>
                    <a:ea typeface="黑体" panose="02010609060101010101" pitchFamily="2" charset="-122"/>
                  </a:rPr>
                  <a:t>少府</a:t>
                </a:r>
                <a:endParaRPr lang="zh-CN" altLang="en-US" sz="1800" b="1" dirty="0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32797" name="组合 182301"/>
            <p:cNvGrpSpPr/>
            <p:nvPr/>
          </p:nvGrpSpPr>
          <p:grpSpPr>
            <a:xfrm>
              <a:off x="4604" y="981"/>
              <a:ext cx="953" cy="1043"/>
              <a:chOff x="4558" y="1797"/>
              <a:chExt cx="953" cy="1043"/>
            </a:xfrm>
          </p:grpSpPr>
          <p:sp>
            <p:nvSpPr>
              <p:cNvPr id="182303" name="文本框 182302"/>
              <p:cNvSpPr txBox="1"/>
              <p:nvPr/>
            </p:nvSpPr>
            <p:spPr>
              <a:xfrm>
                <a:off x="4740" y="2069"/>
                <a:ext cx="771" cy="352"/>
              </a:xfrm>
              <a:prstGeom prst="rect">
                <a:avLst/>
              </a:prstGeom>
              <a:noFill/>
              <a:ln w="9525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p>
                <a:pPr algn="ctr"/>
                <a:r>
                  <a:rPr lang="zh-CN" altLang="en-US" sz="2900" b="1" noProof="1" dirty="0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2" charset="-122"/>
                    <a:cs typeface="+mn-cs"/>
                  </a:rPr>
                  <a:t>三公</a:t>
                </a:r>
                <a:endParaRPr lang="zh-CN" altLang="en-US" sz="2900" b="1" noProof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799" name="右大括号 182303"/>
              <p:cNvSpPr/>
              <p:nvPr/>
            </p:nvSpPr>
            <p:spPr>
              <a:xfrm>
                <a:off x="4558" y="1797"/>
                <a:ext cx="136" cy="1043"/>
              </a:xfrm>
              <a:prstGeom prst="rightBrace">
                <a:avLst>
                  <a:gd name="adj1" fmla="val 63625"/>
                  <a:gd name="adj2" fmla="val 5000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800" name="组合 182304"/>
            <p:cNvGrpSpPr/>
            <p:nvPr/>
          </p:nvGrpSpPr>
          <p:grpSpPr>
            <a:xfrm>
              <a:off x="4604" y="2069"/>
              <a:ext cx="953" cy="1043"/>
              <a:chOff x="4558" y="3113"/>
              <a:chExt cx="953" cy="1043"/>
            </a:xfrm>
          </p:grpSpPr>
          <p:sp>
            <p:nvSpPr>
              <p:cNvPr id="182306" name="文本框 182305"/>
              <p:cNvSpPr txBox="1"/>
              <p:nvPr/>
            </p:nvSpPr>
            <p:spPr>
              <a:xfrm>
                <a:off x="4785" y="3475"/>
                <a:ext cx="726" cy="351"/>
              </a:xfrm>
              <a:prstGeom prst="rect">
                <a:avLst/>
              </a:prstGeom>
              <a:noFill/>
              <a:ln w="9525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p>
                <a:pPr algn="ctr"/>
                <a:r>
                  <a:rPr lang="zh-CN" altLang="en-US" sz="2900" b="1" noProof="1" dirty="0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2" charset="-122"/>
                    <a:cs typeface="+mn-cs"/>
                  </a:rPr>
                  <a:t>九卿</a:t>
                </a:r>
                <a:endParaRPr lang="zh-CN" altLang="en-US" sz="2900" b="1" noProof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2802" name="右大括号 182306"/>
              <p:cNvSpPr/>
              <p:nvPr/>
            </p:nvSpPr>
            <p:spPr>
              <a:xfrm>
                <a:off x="4558" y="3113"/>
                <a:ext cx="136" cy="1043"/>
              </a:xfrm>
              <a:prstGeom prst="rightBrace">
                <a:avLst>
                  <a:gd name="adj1" fmla="val 63625"/>
                  <a:gd name="adj2" fmla="val 5000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2308" name="Rectangle 14"/>
          <p:cNvSpPr/>
          <p:nvPr/>
        </p:nvSpPr>
        <p:spPr>
          <a:xfrm>
            <a:off x="0" y="4343400"/>
            <a:ext cx="9144000" cy="2282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A.</a:t>
            </a:r>
            <a:r>
              <a:rPr lang="zh-CN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秦始皇要在全国征发民工修筑长城，帮助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皇帝</a:t>
            </a:r>
            <a:r>
              <a:rPr lang="zh-CN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起草文件的应是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？                </a:t>
            </a:r>
            <a:endParaRPr lang="zh-CN" altLang="en-US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        </a:t>
            </a:r>
            <a:r>
              <a:rPr lang="zh-CN" altLang="zh-CN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（丞相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B.</a:t>
            </a:r>
            <a:r>
              <a:rPr lang="zh-CN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秦始皇要下达一道“焚书”的诏令，有权下达者应是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       </a:t>
            </a:r>
            <a:r>
              <a:rPr lang="zh-CN" altLang="zh-CN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（御史大夫）</a:t>
            </a:r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C.</a:t>
            </a:r>
            <a:r>
              <a:rPr lang="zh-CN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秦朝军权由何人掌管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        </a:t>
            </a:r>
            <a:r>
              <a:rPr lang="zh-CN" altLang="zh-CN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（秦始皇）</a:t>
            </a:r>
            <a:endParaRPr lang="zh-CN" altLang="zh-CN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804" name="文本框 182308"/>
          <p:cNvSpPr txBox="1"/>
          <p:nvPr/>
        </p:nvSpPr>
        <p:spPr>
          <a:xfrm>
            <a:off x="0" y="3124200"/>
            <a:ext cx="611188" cy="1600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思考：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308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>
                                            <p:txEl>
                                              <p:charRg st="115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308">
                                            <p:txEl>
                                              <p:charRg st="115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>
                                            <p:txEl>
                                              <p:charRg st="17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308">
                                            <p:txEl>
                                              <p:charRg st="170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矩形 139265"/>
          <p:cNvSpPr/>
          <p:nvPr/>
        </p:nvSpPr>
        <p:spPr>
          <a:xfrm>
            <a:off x="0" y="333375"/>
            <a:ext cx="3203575" cy="64611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p>
            <a:pPr algn="ctr" fontAlgn="base"/>
            <a:r>
              <a:rPr lang="zh-CN" altLang="zh-CN" sz="28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Calibri" panose="020F0502020204030204" pitchFamily="34" charset="0"/>
                <a:ea typeface="黑体" panose="02010609060101010101" pitchFamily="2" charset="-122"/>
                <a:cs typeface="+mn-cs"/>
              </a:rPr>
              <a:t>③</a:t>
            </a:r>
            <a:r>
              <a:rPr lang="zh-CN" altLang="en-US" sz="28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地方制度：</a:t>
            </a:r>
            <a:r>
              <a:rPr lang="zh-CN" altLang="en-US" sz="36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</a:t>
            </a:r>
            <a:endParaRPr lang="en-US" altLang="zh-CN" sz="3600" b="1" strike="noStrike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9267" name="图片 139266" descr="4893d159-dd4b-4f31-b3a4-d59ee0577f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222625"/>
            <a:ext cx="1528763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9268" name="文本框 139267"/>
          <p:cNvSpPr txBox="1"/>
          <p:nvPr/>
        </p:nvSpPr>
        <p:spPr>
          <a:xfrm>
            <a:off x="2057400" y="3140075"/>
            <a:ext cx="6835775" cy="3168650"/>
          </a:xfrm>
          <a:prstGeom prst="rect">
            <a:avLst/>
          </a:prstGeom>
          <a:noFill/>
          <a:ln w="9525" cap="flat" cmpd="sng">
            <a:solidFill>
              <a:srgbClr val="F723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：“周文、武所封子弟同姓甚众，然后属疏远，相攻击如仇雠（</a:t>
            </a:r>
            <a:r>
              <a:rPr lang="en-US" altLang="zh-CN" sz="3200" b="1" dirty="0" err="1">
                <a:latin typeface="黑体" panose="02010609060101010101" pitchFamily="2" charset="-122"/>
                <a:ea typeface="黑体" panose="02010609060101010101" pitchFamily="2" charset="-122"/>
              </a:rPr>
              <a:t>chou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），诸侯更相诛伐，周天子弗能禁止。今海内赖陛下神灵一统，皆为郡县，诸子功臣以公赋税重赏赐之，甚足易制。天下无异意，则安宁之术也。置诸侯不便。”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9269" name="文本框 139268"/>
          <p:cNvSpPr txBox="1"/>
          <p:nvPr/>
        </p:nvSpPr>
        <p:spPr>
          <a:xfrm>
            <a:off x="2124075" y="1149350"/>
            <a:ext cx="6840538" cy="1416050"/>
          </a:xfrm>
          <a:prstGeom prst="rect">
            <a:avLst/>
          </a:prstGeom>
          <a:noFill/>
          <a:ln w="9525" cap="flat" cmpd="sng">
            <a:solidFill>
              <a:srgbClr val="F723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：“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诸侯初破，燕、齐、荆地远，不为置王，毋以填（音镇）之。请立诸子，唯上幸许。”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9270" name="文本框 139269"/>
          <p:cNvSpPr txBox="1"/>
          <p:nvPr/>
        </p:nvSpPr>
        <p:spPr>
          <a:xfrm>
            <a:off x="381000" y="1530350"/>
            <a:ext cx="1295400" cy="650875"/>
          </a:xfrm>
          <a:prstGeom prst="rect">
            <a:avLst/>
          </a:prstGeom>
          <a:noFill/>
          <a:ln w="9525" cap="flat" cmpd="sng">
            <a:solidFill>
              <a:srgbClr val="F723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华文行楷" panose="02010800040101010101" pitchFamily="2" charset="-122"/>
              </a:rPr>
              <a:t>王绾</a:t>
            </a:r>
            <a:endParaRPr lang="zh-CN" altLang="en-US" sz="3600" b="1" dirty="0"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39271" name="文本框 139270"/>
          <p:cNvSpPr txBox="1"/>
          <p:nvPr/>
        </p:nvSpPr>
        <p:spPr>
          <a:xfrm>
            <a:off x="304800" y="5432425"/>
            <a:ext cx="1219200" cy="650875"/>
          </a:xfrm>
          <a:prstGeom prst="rect">
            <a:avLst/>
          </a:prstGeom>
          <a:noFill/>
          <a:ln w="9525" cap="flat" cmpd="sng">
            <a:solidFill>
              <a:srgbClr val="F723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华文行楷" panose="02010800040101010101" pitchFamily="2" charset="-122"/>
              </a:rPr>
              <a:t>李斯</a:t>
            </a:r>
            <a:endParaRPr lang="zh-CN" altLang="en-US" sz="3600" b="1" dirty="0"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33799" name="文本框 139271"/>
          <p:cNvSpPr txBox="1"/>
          <p:nvPr/>
        </p:nvSpPr>
        <p:spPr>
          <a:xfrm>
            <a:off x="3779838" y="404813"/>
            <a:ext cx="3733800" cy="588962"/>
          </a:xfrm>
          <a:prstGeom prst="rect">
            <a:avLst/>
          </a:prstGeom>
          <a:solidFill>
            <a:srgbClr val="AFFFFF"/>
          </a:solidFill>
          <a:ln w="9525" cap="flat" cmpd="sng">
            <a:solidFill>
              <a:srgbClr val="F723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49" charset="-122"/>
              </a:rPr>
              <a:t>秦朝廷的一场辩论</a:t>
            </a:r>
            <a:endParaRPr lang="zh-CN" altLang="en-US" sz="32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39273" name="矩形 139272"/>
          <p:cNvSpPr/>
          <p:nvPr/>
        </p:nvSpPr>
        <p:spPr>
          <a:xfrm>
            <a:off x="6084888" y="1235075"/>
            <a:ext cx="2374900" cy="176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80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实行分封制</a:t>
            </a:r>
            <a:endParaRPr lang="zh-CN" altLang="en-US" sz="80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9275" name="矩形 139274"/>
          <p:cNvSpPr/>
          <p:nvPr/>
        </p:nvSpPr>
        <p:spPr>
          <a:xfrm>
            <a:off x="6156325" y="5051425"/>
            <a:ext cx="2374900" cy="176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80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DE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实行郡县制</a:t>
            </a:r>
            <a:endParaRPr lang="zh-CN" altLang="en-US" sz="80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DE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9" grpId="0" animBg="1"/>
      <p:bldP spid="139270" grpId="0" animBg="1"/>
      <p:bldP spid="1392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矩形 99331"/>
          <p:cNvSpPr/>
          <p:nvPr/>
        </p:nvSpPr>
        <p:spPr>
          <a:xfrm>
            <a:off x="2411413" y="1628775"/>
            <a:ext cx="6624637" cy="2362200"/>
          </a:xfrm>
          <a:prstGeom prst="rect">
            <a:avLst/>
          </a:prstGeom>
          <a:noFill/>
          <a:ln w="9525" cap="flat" cmpd="sng">
            <a:solidFill>
              <a:srgbClr val="F723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:“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天下共苦战斗不休，以有侯王。赖宗庙，天下初定，又复立国，是树兵也，而求其宁息，岂不难哉！”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5842" name="图片 99332" descr="秦始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533400"/>
            <a:ext cx="2938463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文本框 99333"/>
          <p:cNvSpPr txBox="1"/>
          <p:nvPr/>
        </p:nvSpPr>
        <p:spPr>
          <a:xfrm>
            <a:off x="1403350" y="4365625"/>
            <a:ext cx="6985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秦始皇最后赞成谁的看法？</a:t>
            </a:r>
            <a:endParaRPr lang="zh-CN" altLang="en-US" sz="4400" b="1" dirty="0">
              <a:solidFill>
                <a:srgbClr val="0000FF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9335" name="文本框 99334"/>
          <p:cNvSpPr txBox="1"/>
          <p:nvPr/>
        </p:nvSpPr>
        <p:spPr>
          <a:xfrm>
            <a:off x="4284663" y="5373688"/>
            <a:ext cx="1439862" cy="771525"/>
          </a:xfrm>
          <a:prstGeom prst="rect">
            <a:avLst/>
          </a:prstGeom>
          <a:noFill/>
          <a:ln w="9525" cap="flat" cmpd="sng">
            <a:solidFill>
              <a:srgbClr val="F723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华文行楷" panose="02010800040101010101" pitchFamily="2" charset="-122"/>
              </a:rPr>
              <a:t>李斯</a:t>
            </a:r>
            <a:endParaRPr lang="zh-CN" altLang="en-US" sz="4400" b="1" dirty="0"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99337" name="矩形 99336"/>
          <p:cNvSpPr/>
          <p:nvPr/>
        </p:nvSpPr>
        <p:spPr>
          <a:xfrm>
            <a:off x="2411413" y="115888"/>
            <a:ext cx="2374900" cy="176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80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DE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实行郡县制</a:t>
            </a:r>
            <a:endParaRPr lang="zh-CN" altLang="en-US" sz="80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DE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矩形 183297"/>
          <p:cNvSpPr/>
          <p:nvPr/>
        </p:nvSpPr>
        <p:spPr>
          <a:xfrm>
            <a:off x="304800" y="762000"/>
            <a:ext cx="51276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主要内容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3299" name="矩形 183298"/>
          <p:cNvSpPr/>
          <p:nvPr/>
        </p:nvSpPr>
        <p:spPr>
          <a:xfrm>
            <a:off x="395288" y="1412875"/>
            <a:ext cx="3532188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2900" b="1" strike="noStrike" noProof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+mn-cs"/>
              </a:rPr>
              <a:t>③</a:t>
            </a:r>
            <a:r>
              <a:rPr lang="zh-CN" altLang="en-US" sz="29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  <a:sym typeface="+mn-ea"/>
              </a:rPr>
              <a:t>地方制度</a:t>
            </a:r>
            <a:r>
              <a:rPr lang="zh-CN" altLang="en-US" sz="29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：</a:t>
            </a:r>
            <a:endParaRPr lang="zh-CN" altLang="en-US" sz="2900" b="1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7891" name="矩形 183299"/>
          <p:cNvSpPr/>
          <p:nvPr/>
        </p:nvSpPr>
        <p:spPr>
          <a:xfrm>
            <a:off x="2824163" y="1422400"/>
            <a:ext cx="38052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废分封，置郡县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83301" name="组合 183300"/>
          <p:cNvGrpSpPr/>
          <p:nvPr/>
        </p:nvGrpSpPr>
        <p:grpSpPr>
          <a:xfrm>
            <a:off x="228600" y="2438400"/>
            <a:ext cx="6477000" cy="3651250"/>
            <a:chOff x="0" y="225"/>
            <a:chExt cx="5435" cy="3371"/>
          </a:xfrm>
        </p:grpSpPr>
        <p:sp>
          <p:nvSpPr>
            <p:cNvPr id="37893" name="_s102404"/>
            <p:cNvSpPr/>
            <p:nvPr/>
          </p:nvSpPr>
          <p:spPr>
            <a:xfrm flipV="1">
              <a:off x="2016" y="225"/>
              <a:ext cx="1296" cy="72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467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皇帝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7894" name="_s102405"/>
            <p:cNvSpPr/>
            <p:nvPr/>
          </p:nvSpPr>
          <p:spPr>
            <a:xfrm flipV="1">
              <a:off x="1536" y="993"/>
              <a:ext cx="2256" cy="45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4008" y="21600"/>
                  </a:lnTo>
                  <a:lnTo>
                    <a:pt x="1759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467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太尉、丞相、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御史大夫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7895" name="_s102406"/>
            <p:cNvSpPr/>
            <p:nvPr/>
          </p:nvSpPr>
          <p:spPr>
            <a:xfrm flipV="1">
              <a:off x="1111" y="1480"/>
              <a:ext cx="3072" cy="54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304" y="21600"/>
                  </a:lnTo>
                  <a:lnTo>
                    <a:pt x="182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467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九卿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7896" name="_s102407"/>
            <p:cNvSpPr/>
            <p:nvPr/>
          </p:nvSpPr>
          <p:spPr>
            <a:xfrm flipV="1">
              <a:off x="768" y="2049"/>
              <a:ext cx="3825" cy="51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392" y="21600"/>
                  </a:lnTo>
                  <a:lnTo>
                    <a:pt x="1920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467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郡守、郡尉、郡丞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7897" name="_s102408"/>
            <p:cNvSpPr/>
            <p:nvPr/>
          </p:nvSpPr>
          <p:spPr>
            <a:xfrm flipV="1">
              <a:off x="431" y="2614"/>
              <a:ext cx="4502" cy="40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461" y="21600"/>
                  </a:lnTo>
                  <a:lnTo>
                    <a:pt x="2013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467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县令、县尉、县丞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7898" name="_s102409"/>
            <p:cNvSpPr/>
            <p:nvPr/>
          </p:nvSpPr>
          <p:spPr>
            <a:xfrm flipV="1">
              <a:off x="0" y="3057"/>
              <a:ext cx="5435" cy="53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268561" y="427831"/>
                </a:cxn>
                <a:cxn ang="0">
                  <a:pos x="4314032" y="855662"/>
                </a:cxn>
                <a:cxn ang="0">
                  <a:pos x="359503" y="427831"/>
                </a:cxn>
                <a:cxn ang="0">
                  <a:pos x="4314032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FF"/>
            </a:solidFill>
            <a:ln w="467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三老、啬（</a:t>
              </a:r>
              <a:r>
                <a:rPr lang="en-US" altLang="zh-CN" sz="1600" b="1" dirty="0" err="1">
                  <a:latin typeface="黑体" panose="02010609060101010101" pitchFamily="2" charset="-122"/>
                  <a:ea typeface="黑体" panose="02010609060101010101" pitchFamily="2" charset="-122"/>
                </a:rPr>
                <a:t>sè</a:t>
              </a:r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）夫、游徼（</a:t>
              </a:r>
              <a:r>
                <a:rPr lang="en-US" altLang="zh-CN" sz="1600" b="1" dirty="0" err="1">
                  <a:latin typeface="黑体" panose="02010609060101010101" pitchFamily="2" charset="-122"/>
                  <a:ea typeface="黑体" panose="02010609060101010101" pitchFamily="2" charset="-122"/>
                </a:rPr>
                <a:t>jiǎo</a:t>
              </a:r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）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83308" name="文本框 183307"/>
          <p:cNvSpPr txBox="1"/>
          <p:nvPr/>
        </p:nvSpPr>
        <p:spPr>
          <a:xfrm>
            <a:off x="6400800" y="5867400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2" charset="-122"/>
              </a:rPr>
              <a:t>地方权力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3309" name="上箭头 183308"/>
          <p:cNvSpPr/>
          <p:nvPr/>
        </p:nvSpPr>
        <p:spPr>
          <a:xfrm>
            <a:off x="6934200" y="4648200"/>
            <a:ext cx="779463" cy="1114425"/>
          </a:xfrm>
          <a:prstGeom prst="upArrow">
            <a:avLst>
              <a:gd name="adj1" fmla="val 50000"/>
              <a:gd name="adj2" fmla="val 3569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集中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3310" name="文本框 183309"/>
          <p:cNvSpPr txBox="1"/>
          <p:nvPr/>
        </p:nvSpPr>
        <p:spPr>
          <a:xfrm>
            <a:off x="6629400" y="42672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2" charset="-122"/>
              </a:rPr>
              <a:t> 中央权力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3311" name="上箭头 183310"/>
          <p:cNvSpPr/>
          <p:nvPr/>
        </p:nvSpPr>
        <p:spPr>
          <a:xfrm>
            <a:off x="6858000" y="2743200"/>
            <a:ext cx="850900" cy="1585913"/>
          </a:xfrm>
          <a:prstGeom prst="upArrow">
            <a:avLst>
              <a:gd name="adj1" fmla="val 50000"/>
              <a:gd name="adj2" fmla="val 46526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2" charset="-122"/>
              </a:rPr>
              <a:t>集中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3312" name="文本框 183311"/>
          <p:cNvSpPr txBox="1"/>
          <p:nvPr/>
        </p:nvSpPr>
        <p:spPr>
          <a:xfrm>
            <a:off x="6629400" y="1981200"/>
            <a:ext cx="12954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皇帝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3313" name="矩形 183312"/>
          <p:cNvSpPr/>
          <p:nvPr/>
        </p:nvSpPr>
        <p:spPr>
          <a:xfrm>
            <a:off x="0" y="228600"/>
            <a:ext cx="64008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二、秦朝专制中央集权制度的确立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3315" name="Rectangle 17"/>
          <p:cNvSpPr/>
          <p:nvPr/>
        </p:nvSpPr>
        <p:spPr>
          <a:xfrm>
            <a:off x="4800600" y="2286000"/>
            <a:ext cx="576263" cy="21256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3200" b="1" strike="noStrike" noProof="1" dirty="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中</a:t>
            </a:r>
            <a:endParaRPr lang="zh-CN" altLang="en-US" sz="3200" b="1" strike="noStrike" noProof="1" dirty="0">
              <a:solidFill>
                <a:schemeClr val="bg1"/>
              </a:solidFill>
              <a:uFillTx/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algn="ctr" fontAlgn="base"/>
            <a:r>
              <a:rPr lang="zh-CN" altLang="en-US" sz="3200" b="1" strike="noStrike" noProof="1" dirty="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央</a:t>
            </a:r>
            <a:endParaRPr lang="zh-CN" altLang="en-US" sz="3200" b="1" strike="noStrike" noProof="1" dirty="0">
              <a:solidFill>
                <a:schemeClr val="bg1"/>
              </a:solidFill>
              <a:uFillTx/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3316" name="Rectangle 18"/>
          <p:cNvSpPr/>
          <p:nvPr/>
        </p:nvSpPr>
        <p:spPr>
          <a:xfrm>
            <a:off x="4800600" y="4419600"/>
            <a:ext cx="609600" cy="5334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33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郡</a:t>
            </a:r>
            <a:endParaRPr lang="zh-CN" altLang="en-US" sz="3200" b="1" dirty="0">
              <a:solidFill>
                <a:srgbClr val="33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3317" name="Rectangle 19"/>
          <p:cNvSpPr/>
          <p:nvPr/>
        </p:nvSpPr>
        <p:spPr>
          <a:xfrm>
            <a:off x="4800600" y="5029200"/>
            <a:ext cx="609600" cy="419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县</a:t>
            </a:r>
            <a:endParaRPr lang="zh-CN" altLang="en-US" sz="32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3318" name="Rectangle 20"/>
          <p:cNvSpPr/>
          <p:nvPr/>
        </p:nvSpPr>
        <p:spPr>
          <a:xfrm>
            <a:off x="4800600" y="5486400"/>
            <a:ext cx="609600" cy="536575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乡</a:t>
            </a:r>
            <a:endParaRPr lang="zh-CN" altLang="en-US" sz="32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7910" name="文本框 183318"/>
          <p:cNvSpPr txBox="1"/>
          <p:nvPr/>
        </p:nvSpPr>
        <p:spPr>
          <a:xfrm>
            <a:off x="6096000" y="304800"/>
            <a:ext cx="3048000" cy="1800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概括归纳：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秦中央到地方官僚机构设置的特点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（课本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</a:rPr>
              <a:t>P8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金字塔）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7911" name="直接连接符 183319"/>
          <p:cNvSpPr/>
          <p:nvPr/>
        </p:nvSpPr>
        <p:spPr>
          <a:xfrm flipH="1">
            <a:off x="3810000" y="990600"/>
            <a:ext cx="213360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330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833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 animBg="1"/>
      <p:bldP spid="183311" grpId="0" animBg="1"/>
      <p:bldP spid="183312" grpId="0"/>
      <p:bldP spid="183315" grpId="0" animBg="1"/>
      <p:bldP spid="183316" grpId="0" animBg="1"/>
      <p:bldP spid="183317" grpId="0" animBg="1"/>
      <p:bldP spid="1833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占位符 184321"/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3124200"/>
          </a:xfrm>
        </p:spPr>
        <p:txBody>
          <a:bodyPr anchor="t"/>
          <a:p>
            <a:pPr>
              <a:lnSpc>
                <a:spcPct val="110000"/>
              </a:lnSpc>
              <a:buNone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郡县制的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形成过程：</a:t>
            </a:r>
            <a:endParaRPr lang="en-US" altLang="zh-CN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       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春秋后期，</a:t>
            </a:r>
            <a:r>
              <a:rPr lang="zh-CN" altLang="en-US" sz="3600" b="1" dirty="0">
                <a:latin typeface="宋体" panose="02010600030101010101" pitchFamily="2" charset="-122"/>
              </a:rPr>
              <a:t>初设郡县；（起源）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战国时期</a:t>
            </a:r>
            <a:r>
              <a:rPr lang="zh-CN" altLang="en-US" sz="3600" b="1" dirty="0">
                <a:latin typeface="宋体" panose="02010600030101010101" pitchFamily="2" charset="-122"/>
              </a:rPr>
              <a:t>，各大国广泛实行；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秦统一后，</a:t>
            </a:r>
            <a:r>
              <a:rPr lang="zh-CN" altLang="en-US" sz="3600" b="1" dirty="0">
                <a:latin typeface="宋体" panose="02010600030101010101" pitchFamily="2" charset="-122"/>
              </a:rPr>
              <a:t>在全国范围内推行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38914" name="Rectangle 6"/>
          <p:cNvSpPr/>
          <p:nvPr/>
        </p:nvSpPr>
        <p:spPr>
          <a:xfrm>
            <a:off x="152400" y="5029200"/>
            <a:ext cx="8991600" cy="132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废分封，置郡县，是建立中央集权制度的根本性变革。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8594" name="文本框 238593"/>
          <p:cNvSpPr txBox="1"/>
          <p:nvPr/>
        </p:nvSpPr>
        <p:spPr>
          <a:xfrm>
            <a:off x="304800" y="0"/>
            <a:ext cx="5334000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秦朝的地方机构：郡县制度</a:t>
            </a:r>
            <a:endParaRPr lang="zh-CN" altLang="en-US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38595" name="文本框 238594"/>
          <p:cNvSpPr txBox="1"/>
          <p:nvPr/>
        </p:nvSpPr>
        <p:spPr>
          <a:xfrm>
            <a:off x="0" y="939800"/>
            <a:ext cx="9144000" cy="5918200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郡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郡守</a:t>
            </a: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（郡的最高长官）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郡丞（监御史）</a:t>
            </a: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（辅佐郡守掌行政、刑狱）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郡尉</a:t>
            </a: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（军事、治安）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县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县令</a:t>
            </a: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（县的最高长官）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县丞</a:t>
            </a: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（辅佐县令掌行政、刑狱）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县尉</a:t>
            </a: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（军事、治安）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乡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（三老、啬夫、游徼）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里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15000"/>
              </a:spcBef>
              <a:buClr>
                <a:schemeClr val="bg1"/>
              </a:buClr>
            </a:pPr>
            <a:r>
              <a:rPr lang="zh-CN" altLang="en-US" sz="28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（里典）</a:t>
            </a:r>
            <a:endParaRPr lang="zh-CN" altLang="en-US" sz="2800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85345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143000"/>
          </a:xfrm>
        </p:spPr>
        <p:txBody>
          <a:bodyPr anchor="ctr"/>
          <a:p>
            <a:pPr algn="l"/>
            <a:r>
              <a:rPr lang="zh-CN" altLang="en-US" sz="4800" b="1" dirty="0">
                <a:ea typeface="黑体" panose="02010609060101010101" pitchFamily="2" charset="-122"/>
              </a:rPr>
              <a:t>拓展：</a:t>
            </a:r>
            <a:r>
              <a:rPr lang="zh-CN" altLang="en-US" sz="3600" dirty="0">
                <a:solidFill>
                  <a:srgbClr val="0000FF"/>
                </a:solidFill>
                <a:ea typeface="黑体" panose="02010609060101010101" pitchFamily="2" charset="-122"/>
              </a:rPr>
              <a:t>郡县制的特点和积极影响</a:t>
            </a:r>
            <a:endParaRPr lang="zh-CN" altLang="en-US" sz="36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43010" name="文本占位符 18534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 anchor="t"/>
          <a:p>
            <a:pPr fontAlgn="base">
              <a:lnSpc>
                <a:spcPct val="90000"/>
              </a:lnSpc>
              <a:buNone/>
            </a:pPr>
            <a:r>
              <a:rPr lang="zh-CN" altLang="en-US" sz="3600" b="1" strike="noStrike" noProof="1" dirty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600" b="1" strike="noStrike" noProof="1" dirty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strike="noStrike" noProof="1" dirty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）特点：</a:t>
            </a:r>
            <a:endParaRPr lang="zh-CN" altLang="en-US" sz="3600" b="1" strike="noStrike" noProof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lnSpc>
                <a:spcPct val="90000"/>
              </a:lnSpc>
              <a:buNone/>
            </a:pP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en-US" altLang="en-US" sz="2400" b="1" strike="noStrike" noProof="1" dirty="0"/>
              <a:t>▲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形成了</a:t>
            </a:r>
            <a:r>
              <a:rPr lang="zh-CN" altLang="en-US" b="1" strike="noStrike" noProof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中央垂直管理地方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的形式；</a:t>
            </a:r>
            <a:endParaRPr lang="zh-CN" altLang="en-US" b="1" strike="noStrike" noProof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lnSpc>
                <a:spcPct val="90000"/>
              </a:lnSpc>
              <a:buNone/>
            </a:pP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en-US" altLang="en-US" sz="2400" b="1" strike="noStrike" noProof="1" dirty="0"/>
              <a:t>▲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郡县长官由</a:t>
            </a:r>
            <a:r>
              <a:rPr lang="zh-CN" altLang="en-US" b="1" strike="noStrike" noProof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皇帝任免，不得世袭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b="1" strike="noStrike" noProof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lnSpc>
                <a:spcPct val="90000"/>
              </a:lnSpc>
              <a:buNone/>
            </a:pP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en-US" altLang="en-US" b="1" dirty="0">
                <a:sym typeface="+mn-ea"/>
              </a:rPr>
              <a:t>▲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皇权至高无上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;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权力高度集中</a:t>
            </a:r>
            <a:endParaRPr lang="zh-CN" altLang="en-US" b="1" strike="noStrike" noProof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lnSpc>
                <a:spcPct val="90000"/>
              </a:lnSpc>
              <a:buNone/>
            </a:pPr>
            <a:r>
              <a:rPr lang="zh-CN" altLang="en-US" sz="3600" b="1" strike="noStrike" noProof="1" dirty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600" b="1" strike="noStrike" noProof="1" dirty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strike="noStrike" noProof="1" dirty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）积极影响：</a:t>
            </a:r>
            <a:endParaRPr lang="zh-CN" altLang="en-US" sz="3600" b="1" strike="noStrike" noProof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lnSpc>
                <a:spcPct val="90000"/>
              </a:lnSpc>
              <a:buNone/>
            </a:pP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★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形成了</a:t>
            </a:r>
            <a:r>
              <a:rPr lang="zh-CN" altLang="en-US" b="1" strike="noStrike" noProof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中央垂直管理地方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的形式，有效地</a:t>
            </a:r>
            <a:r>
              <a:rPr lang="zh-CN" altLang="en-US" b="1" strike="noStrike" noProof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加强了中央集权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，有利于国家统一、政治安定和经济发展；</a:t>
            </a:r>
            <a:endParaRPr lang="zh-CN" altLang="en-US" b="1" strike="noStrike" noProof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fontAlgn="base">
              <a:lnSpc>
                <a:spcPct val="90000"/>
              </a:lnSpc>
              <a:buNone/>
            </a:pPr>
            <a:r>
              <a:rPr lang="en-US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 ★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strike="noStrike" noProof="1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b="1" strike="noStrike" noProof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奠定了中央集权制度的基础，是官僚政治取代贵族政治的重要标志。</a:t>
            </a:r>
            <a:endParaRPr lang="zh-CN" altLang="en-US" b="1" strike="noStrike" noProof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lnSpc>
                <a:spcPct val="90000"/>
              </a:lnSpc>
              <a:buNone/>
            </a:pPr>
            <a:endParaRPr lang="zh-CN" altLang="en-US" b="1" strike="noStrike" noProof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6370" name="表格 186369"/>
          <p:cNvGraphicFramePr/>
          <p:nvPr/>
        </p:nvGraphicFramePr>
        <p:xfrm>
          <a:off x="457200" y="741363"/>
          <a:ext cx="8305800" cy="6181725"/>
        </p:xfrm>
        <a:graphic>
          <a:graphicData uri="http://schemas.openxmlformats.org/drawingml/2006/table">
            <a:tbl>
              <a:tblPr/>
              <a:tblGrid>
                <a:gridCol w="1447800"/>
                <a:gridCol w="3511550"/>
                <a:gridCol w="3346450"/>
              </a:tblGrid>
              <a:tr h="4556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西周分封制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秦朝郡县制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基础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u="sng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</a:t>
                      </a:r>
                      <a:endParaRPr lang="en-US" altLang="zh-CN" sz="240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地域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传承制度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世袭（嫡长子继承）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u="sng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</a:t>
                      </a:r>
                      <a:endParaRPr lang="en-US" altLang="zh-CN" sz="240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物质基础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土地 人口 物资 武装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u="sng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</a:t>
                      </a:r>
                      <a:endParaRPr lang="en-US" altLang="zh-CN" sz="240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官员职权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拥有政、财、军大权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u="sng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</a:t>
                      </a:r>
                      <a:r>
                        <a:rPr lang="zh-CN" altLang="en-US" sz="2400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机构</a:t>
                      </a:r>
                      <a:endParaRPr lang="zh-CN" altLang="en-US" sz="2400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与中央关系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承认权威，承担义务；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具有较强＿＿＿＿性。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听命于</a:t>
                      </a:r>
                      <a:r>
                        <a:rPr lang="en-US" altLang="zh-CN" sz="2400" b="1" u="sng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</a:t>
                      </a: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，随时调换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弊端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随时间推移，容易形成</a:t>
                      </a:r>
                      <a:r>
                        <a:rPr lang="en-US" altLang="zh-CN" sz="2400" b="1" u="sng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</a:t>
                      </a: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势力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空间</a:t>
                      </a:r>
                      <a:r>
                        <a:rPr lang="en-US" altLang="zh-CN" sz="2400" b="1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)</a:t>
                      </a: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缺乏稳固的统治基础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+mn-ea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地方绝对服从中央，缺乏自主权</a:t>
                      </a:r>
                      <a:endParaRPr lang="zh-CN" altLang="zh-CN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共同点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目的上，都是巩固统治阶级的统治；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性质上，都是古代重要地方行政制度；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作用上，维护了国家统一。</a:t>
                      </a:r>
                      <a:endParaRPr lang="zh-CN" altLang="en-US" sz="2400" b="1" dirty="0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6407" name="文本框 186406"/>
          <p:cNvSpPr txBox="1"/>
          <p:nvPr/>
        </p:nvSpPr>
        <p:spPr>
          <a:xfrm>
            <a:off x="3200400" y="1143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血缘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6408" name="文本框 186407"/>
          <p:cNvSpPr txBox="1"/>
          <p:nvPr/>
        </p:nvSpPr>
        <p:spPr>
          <a:xfrm>
            <a:off x="6248400" y="1676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中央任命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6409" name="文本框 186408"/>
          <p:cNvSpPr txBox="1"/>
          <p:nvPr/>
        </p:nvSpPr>
        <p:spPr>
          <a:xfrm>
            <a:off x="6019800" y="23622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有俸禄无封地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6410" name="文本框 186409"/>
          <p:cNvSpPr txBox="1"/>
          <p:nvPr/>
        </p:nvSpPr>
        <p:spPr>
          <a:xfrm>
            <a:off x="6172200" y="28194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地方行政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6411" name="文本框 186410"/>
          <p:cNvSpPr txBox="1"/>
          <p:nvPr/>
        </p:nvSpPr>
        <p:spPr>
          <a:xfrm>
            <a:off x="6705600" y="32766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中央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6412" name="文本框 186411"/>
          <p:cNvSpPr txBox="1"/>
          <p:nvPr/>
        </p:nvSpPr>
        <p:spPr>
          <a:xfrm>
            <a:off x="3657600" y="36576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独立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6413" name="文本框 186412"/>
          <p:cNvSpPr txBox="1"/>
          <p:nvPr/>
        </p:nvSpPr>
        <p:spPr>
          <a:xfrm>
            <a:off x="2843213" y="4911725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割据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29" name="文本框 186413"/>
          <p:cNvSpPr txBox="1"/>
          <p:nvPr/>
        </p:nvSpPr>
        <p:spPr>
          <a:xfrm>
            <a:off x="0" y="0"/>
            <a:ext cx="3419475" cy="701675"/>
          </a:xfrm>
          <a:prstGeom prst="rect">
            <a:avLst/>
          </a:prstGeom>
          <a:noFill/>
          <a:ln w="12700">
            <a:noFill/>
          </a:ln>
          <a:effectLst>
            <a:outerShdw dist="35921" dir="2699999" algn="ctr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想想议议：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86415" name="文本框 186414"/>
          <p:cNvSpPr txBox="1"/>
          <p:nvPr/>
        </p:nvSpPr>
        <p:spPr>
          <a:xfrm>
            <a:off x="2843213" y="0"/>
            <a:ext cx="5472112" cy="655638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可见</a:t>
            </a:r>
            <a:r>
              <a:rPr lang="en-US" altLang="zh-CN" sz="3200" b="1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郡县制比分封制更优越</a:t>
            </a:r>
            <a:endParaRPr lang="zh-CN" altLang="en-US" sz="3200" b="1" dirty="0">
              <a:solidFill>
                <a:srgbClr val="99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0687" name="文本框 70686"/>
          <p:cNvSpPr txBox="1"/>
          <p:nvPr/>
        </p:nvSpPr>
        <p:spPr>
          <a:xfrm>
            <a:off x="612458" y="2819083"/>
            <a:ext cx="8150225" cy="15557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郡县制的实行标志着</a:t>
            </a:r>
            <a:r>
              <a:rPr lang="zh-CN" altLang="en-US" sz="4800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官僚政治</a:t>
            </a:r>
            <a:endParaRPr lang="zh-CN" altLang="en-US" sz="4800" b="1" u="sng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取代贵族政治（血缘政治）</a:t>
            </a:r>
            <a:endParaRPr lang="zh-CN" altLang="en-US" sz="4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07" grpId="0"/>
      <p:bldP spid="186408" grpId="0"/>
      <p:bldP spid="186409" grpId="0"/>
      <p:bldP spid="186410" grpId="0"/>
      <p:bldP spid="186411" grpId="0"/>
      <p:bldP spid="186412" grpId="0"/>
      <p:bldP spid="186413" grpId="0"/>
      <p:bldP spid="186415" grpId="0" bldLvl="0" animBg="1"/>
      <p:bldP spid="7068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5" name="文本框 187394"/>
          <p:cNvSpPr txBox="1"/>
          <p:nvPr/>
        </p:nvSpPr>
        <p:spPr>
          <a:xfrm>
            <a:off x="539750" y="2376488"/>
            <a:ext cx="71628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④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制定选拔和考核官吏的制度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7396" name="TextBox 4"/>
          <p:cNvSpPr txBox="1"/>
          <p:nvPr/>
        </p:nvSpPr>
        <p:spPr>
          <a:xfrm>
            <a:off x="0" y="2955925"/>
            <a:ext cx="7386320" cy="353822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选拔资格：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①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要有</a:t>
            </a:r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一定财产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，穷人无当官吏资格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②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要懂、并会书写法律</a:t>
            </a:r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；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③年龄限制。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壮年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至少要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17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岁。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考察制度：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　　</a:t>
            </a:r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①中央派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专</a:t>
            </a:r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员进行监督、视察；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　　</a:t>
            </a:r>
            <a:r>
              <a:rPr lang="zh-CN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②官员自报政绩。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“殿、最”标准</a:t>
            </a:r>
            <a:endParaRPr lang="zh-CN" altLang="en-US" sz="32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7397" name="矩形 187396"/>
          <p:cNvSpPr/>
          <p:nvPr/>
        </p:nvSpPr>
        <p:spPr>
          <a:xfrm>
            <a:off x="0" y="0"/>
            <a:ext cx="601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二、秦专制中央集权制度的确立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7398" name="矩形 187397"/>
          <p:cNvSpPr/>
          <p:nvPr/>
        </p:nvSpPr>
        <p:spPr>
          <a:xfrm>
            <a:off x="381000" y="685800"/>
            <a:ext cx="8763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2800" b="1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1.</a:t>
            </a:r>
            <a:r>
              <a:rPr lang="zh-CN" altLang="en-US" sz="2800" b="1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主要内容：</a:t>
            </a:r>
            <a:endParaRPr lang="zh-CN" altLang="en-US" sz="2800" b="1" strike="noStrike" noProof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fontAlgn="base"/>
            <a:r>
              <a:rPr lang="zh-CN" altLang="en-US" sz="2800" b="1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①皇帝制度；②中央官制：</a:t>
            </a:r>
            <a:r>
              <a:rPr lang="zh-CN" altLang="en-US" sz="2800" b="1" strike="noStrike" noProof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  <a:sym typeface="+mn-ea"/>
              </a:rPr>
              <a:t>三公九卿制</a:t>
            </a:r>
            <a:r>
              <a:rPr lang="zh-CN" altLang="en-US" sz="2800" b="1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；</a:t>
            </a:r>
            <a:r>
              <a:rPr lang="zh-CN" altLang="zh-CN" sz="2800" b="1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③</a:t>
            </a:r>
            <a:r>
              <a:rPr lang="zh-CN" altLang="en-US" sz="2800" b="1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地方制度：</a:t>
            </a:r>
            <a:r>
              <a:rPr lang="zh-CN" altLang="en-US" sz="28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郡县制</a:t>
            </a:r>
            <a:r>
              <a:rPr lang="zh-CN" altLang="en-US" sz="2800" b="1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；</a:t>
            </a:r>
            <a:endParaRPr lang="zh-CN" altLang="en-US" sz="2800" b="1" strike="noStrike" noProof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 bldLvl="0" animBg="1"/>
      <p:bldP spid="1873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6"/>
          <p:cNvSpPr/>
          <p:nvPr/>
        </p:nvSpPr>
        <p:spPr>
          <a:xfrm>
            <a:off x="0" y="333375"/>
            <a:ext cx="9144000" cy="1431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课</a:t>
            </a:r>
            <a:endParaRPr lang="zh-CN" altLang="en-US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大一统与秦朝中央集权制度的确立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14338" name="组合 176134"/>
          <p:cNvGrpSpPr/>
          <p:nvPr/>
        </p:nvGrpSpPr>
        <p:grpSpPr>
          <a:xfrm>
            <a:off x="0" y="2349500"/>
            <a:ext cx="9144000" cy="2808288"/>
            <a:chOff x="0" y="2551"/>
            <a:chExt cx="5760" cy="1769"/>
          </a:xfrm>
        </p:grpSpPr>
        <p:pic>
          <p:nvPicPr>
            <p:cNvPr id="14339" name="Picture 5" descr="di0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0" y="2592"/>
              <a:ext cx="1680" cy="17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Picture 6" descr="righ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5" y="2596"/>
              <a:ext cx="1152" cy="17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7" descr="P1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6" y="2592"/>
              <a:ext cx="1584" cy="17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4" descr="tu0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51"/>
              <a:ext cx="1360" cy="176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6136" name="文本框 176135"/>
          <p:cNvSpPr txBox="1"/>
          <p:nvPr/>
        </p:nvSpPr>
        <p:spPr>
          <a:xfrm>
            <a:off x="0" y="5300663"/>
            <a:ext cx="9144000" cy="1416050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9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课标要求：</a:t>
            </a:r>
            <a:endParaRPr lang="zh-CN" altLang="en-US" sz="32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 知道“始皇帝”的来历和郡县制建立的史实，了解中国古代中央集权制度的形成及其影响。</a:t>
            </a:r>
            <a:endParaRPr lang="zh-CN" altLang="en-US" sz="3200" b="1" noProof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文本框 188418"/>
          <p:cNvSpPr txBox="1"/>
          <p:nvPr/>
        </p:nvSpPr>
        <p:spPr>
          <a:xfrm>
            <a:off x="533400" y="1752600"/>
            <a:ext cx="53340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⑤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 制定严酷的法律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44034" name="Picture 5" descr="隶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667000"/>
            <a:ext cx="2219325" cy="354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Text Box 6"/>
          <p:cNvSpPr txBox="1"/>
          <p:nvPr/>
        </p:nvSpPr>
        <p:spPr>
          <a:xfrm>
            <a:off x="914400" y="6096000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A5002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云梦睡虎地秦简</a:t>
            </a:r>
            <a:endParaRPr lang="zh-CN" altLang="en-US" b="1" dirty="0">
              <a:solidFill>
                <a:srgbClr val="A5002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4036" name="矩形 6"/>
          <p:cNvSpPr/>
          <p:nvPr/>
        </p:nvSpPr>
        <p:spPr>
          <a:xfrm>
            <a:off x="3429000" y="2514600"/>
            <a:ext cx="51816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539750"/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刑者相伴于道，而死人日成积于市。杀人众者为忠臣。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539750" algn="r"/>
            <a:r>
              <a:rPr lang="en-US" altLang="zh-CN" sz="2800" b="1">
                <a:latin typeface="华文楷体" panose="02010600040101010101" pitchFamily="2" charset="-122"/>
                <a:ea typeface="楷体_GB2312" panose="02010609030101010101" pitchFamily="49" charset="-122"/>
              </a:rPr>
              <a:t>——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史记</a:t>
            </a:r>
            <a:r>
              <a:rPr lang="en-US" altLang="zh-CN" sz="2800" b="1">
                <a:latin typeface="华文楷体" panose="02010600040101010101" pitchFamily="2" charset="-122"/>
                <a:ea typeface="楷体_GB2312" panose="02010609030101010101" pitchFamily="49" charset="-122"/>
              </a:rPr>
              <a:t>·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李斯列传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endParaRPr lang="en-US" altLang="zh-CN" sz="28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37" name="Text Box 20"/>
          <p:cNvSpPr txBox="1"/>
          <p:nvPr/>
        </p:nvSpPr>
        <p:spPr>
          <a:xfrm>
            <a:off x="3505200" y="4267200"/>
            <a:ext cx="5105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“囹圄成市”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“赭衣塞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(</a:t>
            </a:r>
            <a:r>
              <a:rPr lang="en-US" altLang="zh-CN" sz="3200" b="1" dirty="0" err="1">
                <a:latin typeface="楷体_GB2312" panose="02010609030101010101" pitchFamily="49" charset="-122"/>
                <a:ea typeface="楷体_GB2312" panose="02010609030101010101" pitchFamily="49" charset="-122"/>
              </a:rPr>
              <a:t>sè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道”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8424" name="矩形 188423"/>
          <p:cNvSpPr/>
          <p:nvPr/>
        </p:nvSpPr>
        <p:spPr>
          <a:xfrm>
            <a:off x="0" y="228600"/>
            <a:ext cx="601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二、秦专制中央集权制度的确立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4039" name="矩形 188424"/>
          <p:cNvSpPr/>
          <p:nvPr/>
        </p:nvSpPr>
        <p:spPr>
          <a:xfrm>
            <a:off x="3733800" y="5410200"/>
            <a:ext cx="4343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这段材料和成语说明了秦朝法律的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2" charset="-122"/>
              </a:rPr>
              <a:t>_____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8426" name="文本框 188425"/>
          <p:cNvSpPr txBox="1"/>
          <p:nvPr/>
        </p:nvSpPr>
        <p:spPr>
          <a:xfrm>
            <a:off x="5943600" y="58674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残酷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文本框 189442"/>
          <p:cNvSpPr txBox="1"/>
          <p:nvPr/>
        </p:nvSpPr>
        <p:spPr>
          <a:xfrm>
            <a:off x="152400" y="167640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归纳：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秦代法律制度的：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5058" name="文本框 189443"/>
          <p:cNvSpPr txBox="1"/>
          <p:nvPr/>
        </p:nvSpPr>
        <p:spPr>
          <a:xfrm>
            <a:off x="2133600" y="49530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作用：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9445" name="矩形 189444"/>
          <p:cNvSpPr/>
          <p:nvPr/>
        </p:nvSpPr>
        <p:spPr>
          <a:xfrm>
            <a:off x="3352800" y="2819400"/>
            <a:ext cx="21002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细密 严苛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5060" name="文本框 189445"/>
          <p:cNvSpPr txBox="1"/>
          <p:nvPr/>
        </p:nvSpPr>
        <p:spPr>
          <a:xfrm>
            <a:off x="2133600" y="28194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特点：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5061" name="矩形 189446"/>
          <p:cNvSpPr/>
          <p:nvPr/>
        </p:nvSpPr>
        <p:spPr>
          <a:xfrm>
            <a:off x="1447800" y="3429000"/>
            <a:ext cx="19700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指导思想：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9448" name="Text Box 4"/>
          <p:cNvSpPr txBox="1"/>
          <p:nvPr/>
        </p:nvSpPr>
        <p:spPr>
          <a:xfrm>
            <a:off x="3352800" y="3429000"/>
            <a:ext cx="2941638" cy="5254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/>
            <a:r>
              <a:rPr lang="zh-CN" altLang="en-US" sz="2800" b="1" dirty="0">
                <a:solidFill>
                  <a:srgbClr val="2404E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“轻罪重刑”    </a:t>
            </a:r>
            <a:endParaRPr lang="zh-CN" altLang="en-US" sz="2800" b="1" dirty="0">
              <a:solidFill>
                <a:srgbClr val="2404E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5063" name="矩形 189448"/>
          <p:cNvSpPr/>
          <p:nvPr/>
        </p:nvSpPr>
        <p:spPr>
          <a:xfrm>
            <a:off x="2133600" y="4114800"/>
            <a:ext cx="12557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目的：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9450" name="矩形 189449"/>
          <p:cNvSpPr/>
          <p:nvPr/>
        </p:nvSpPr>
        <p:spPr>
          <a:xfrm>
            <a:off x="3352800" y="4114800"/>
            <a:ext cx="5410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加强皇权、巩固中央集权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9451" name="文本框 189450"/>
          <p:cNvSpPr txBox="1"/>
          <p:nvPr/>
        </p:nvSpPr>
        <p:spPr>
          <a:xfrm>
            <a:off x="3352800" y="4953000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重要作用；苦难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9452" name="矩形 189451"/>
          <p:cNvSpPr/>
          <p:nvPr/>
        </p:nvSpPr>
        <p:spPr>
          <a:xfrm>
            <a:off x="0" y="228600"/>
            <a:ext cx="601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二、秦专制中央集权制度的确立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/>
      <p:bldP spid="189448" grpId="0"/>
      <p:bldP spid="189450" grpId="0"/>
      <p:bldP spid="1894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矩形 190465"/>
          <p:cNvSpPr/>
          <p:nvPr/>
        </p:nvSpPr>
        <p:spPr>
          <a:xfrm>
            <a:off x="381000" y="914400"/>
            <a:ext cx="52578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	</a:t>
            </a:r>
            <a:r>
              <a:rPr lang="zh-CN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其他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措施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0469" name="Text Box 6"/>
          <p:cNvSpPr txBox="1"/>
          <p:nvPr/>
        </p:nvSpPr>
        <p:spPr>
          <a:xfrm>
            <a:off x="609600" y="2667000"/>
            <a:ext cx="5943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en-US" sz="28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修建长城、驰道、直道、灵渠</a:t>
            </a:r>
            <a:endParaRPr lang="zh-CN" altLang="en-US" sz="2800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609600" y="3276600"/>
            <a:ext cx="6781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en-US" sz="28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统一货币、度量衡、统一文字</a:t>
            </a:r>
            <a:endParaRPr lang="zh-CN" altLang="en-US" sz="2800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0471" name="文本框 190470"/>
          <p:cNvSpPr txBox="1"/>
          <p:nvPr/>
        </p:nvSpPr>
        <p:spPr>
          <a:xfrm>
            <a:off x="609600" y="3886200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焚书坑儒（前</a:t>
            </a:r>
            <a:r>
              <a:rPr lang="en-US" altLang="zh-CN" sz="2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213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、前</a:t>
            </a:r>
            <a:r>
              <a:rPr lang="en-US" altLang="zh-CN" sz="2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212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），钳制思想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0472" name="矩形 190471"/>
          <p:cNvSpPr/>
          <p:nvPr/>
        </p:nvSpPr>
        <p:spPr>
          <a:xfrm>
            <a:off x="0" y="228600"/>
            <a:ext cx="601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buClr>
                <a:schemeClr val="bg1"/>
              </a:buClr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二、秦专制中央集权制度的确立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  <p:bldP spid="16" grpId="0"/>
      <p:bldP spid="1904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图片 17203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1150" y="3717925"/>
            <a:ext cx="2087563" cy="142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4" name="图片 172037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717925"/>
            <a:ext cx="2087563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文本框 172039"/>
          <p:cNvSpPr txBox="1"/>
          <p:nvPr/>
        </p:nvSpPr>
        <p:spPr>
          <a:xfrm>
            <a:off x="4357688" y="5214938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长城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9156" name="文本框 172041"/>
          <p:cNvSpPr txBox="1"/>
          <p:nvPr/>
        </p:nvSpPr>
        <p:spPr>
          <a:xfrm>
            <a:off x="6985000" y="5157788"/>
            <a:ext cx="18351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焚书坑儒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49157" name="图片 172042" descr="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38" y="1341438"/>
            <a:ext cx="3097212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图片 172044" descr="秦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088" y="1341438"/>
            <a:ext cx="30956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9" name="文本框 172045"/>
          <p:cNvSpPr txBox="1"/>
          <p:nvPr/>
        </p:nvSpPr>
        <p:spPr>
          <a:xfrm>
            <a:off x="144463" y="14859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材料一：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9160" name="文本框 172046"/>
          <p:cNvSpPr txBox="1"/>
          <p:nvPr/>
        </p:nvSpPr>
        <p:spPr>
          <a:xfrm>
            <a:off x="144463" y="29972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材料二：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9161" name="文本框 172047"/>
          <p:cNvSpPr txBox="1"/>
          <p:nvPr/>
        </p:nvSpPr>
        <p:spPr>
          <a:xfrm>
            <a:off x="1547813" y="2636838"/>
            <a:ext cx="15128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</a:rPr>
              <a:t>群雄割据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9162" name="文本框 172048"/>
          <p:cNvSpPr txBox="1"/>
          <p:nvPr/>
        </p:nvSpPr>
        <p:spPr>
          <a:xfrm>
            <a:off x="5580063" y="2636838"/>
            <a:ext cx="15128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</a:rPr>
              <a:t>一统天下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9163" name="右箭头 172049"/>
          <p:cNvSpPr/>
          <p:nvPr/>
        </p:nvSpPr>
        <p:spPr>
          <a:xfrm>
            <a:off x="4860925" y="206216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4" name="文本框 172050"/>
          <p:cNvSpPr txBox="1"/>
          <p:nvPr/>
        </p:nvSpPr>
        <p:spPr>
          <a:xfrm>
            <a:off x="144463" y="5876925"/>
            <a:ext cx="89646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材料三：“千年都行秦政法”  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——《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治国策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》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9165" name="WordArt 7"/>
          <p:cNvSpPr>
            <a:spLocks noTextEdit="1"/>
          </p:cNvSpPr>
          <p:nvPr/>
        </p:nvSpPr>
        <p:spPr>
          <a:xfrm>
            <a:off x="250825" y="119063"/>
            <a:ext cx="1944688" cy="1149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图文论史：</a:t>
            </a:r>
            <a:endParaRPr lang="zh-CN" altLang="en-US" sz="4000" b="1">
              <a:ln w="95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166" name="图片 172052" descr="9秦的政府组织图"/>
          <p:cNvPicPr>
            <a:picLocks noChangeAspect="1"/>
          </p:cNvPicPr>
          <p:nvPr/>
        </p:nvPicPr>
        <p:blipFill>
          <a:blip r:embed="rId5"/>
          <a:srcRect r="-43"/>
          <a:stretch>
            <a:fillRect/>
          </a:stretch>
        </p:blipFill>
        <p:spPr>
          <a:xfrm>
            <a:off x="1116013" y="3571875"/>
            <a:ext cx="2232025" cy="2017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7" name="文本框 172053"/>
          <p:cNvSpPr txBox="1"/>
          <p:nvPr/>
        </p:nvSpPr>
        <p:spPr>
          <a:xfrm>
            <a:off x="2124075" y="188913"/>
            <a:ext cx="6946900" cy="1076325"/>
          </a:xfrm>
          <a:prstGeom prst="rect">
            <a:avLst/>
          </a:prstGeom>
          <a:noFill/>
          <a:ln w="9525" cap="flat" cmpd="sng">
            <a:solidFill>
              <a:srgbClr val="FFFFB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请结合材料及所学知识，讨论中央集权制所产生的影响有哪些？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2055" name="文本框 172054"/>
          <p:cNvSpPr txBox="1"/>
          <p:nvPr/>
        </p:nvSpPr>
        <p:spPr>
          <a:xfrm>
            <a:off x="269875" y="1265238"/>
            <a:ext cx="8713788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spcBef>
                <a:spcPct val="20000"/>
              </a:spcBef>
            </a:pPr>
            <a:r>
              <a:rPr lang="en-US" altLang="zh-CN" sz="36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）彻底打破了传统贵族分封制，奠定了中国古代大一统王朝制度的基础；</a:t>
            </a:r>
            <a:endParaRPr lang="zh-CN" altLang="en-US" sz="3600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2056" name="文本框 172055"/>
          <p:cNvSpPr txBox="1"/>
          <p:nvPr/>
        </p:nvSpPr>
        <p:spPr>
          <a:xfrm>
            <a:off x="214313" y="2386013"/>
            <a:ext cx="8713787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spcBef>
                <a:spcPct val="20000"/>
              </a:spcBef>
            </a:pPr>
            <a:r>
              <a:rPr lang="en-US" altLang="zh-CN" sz="36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2)</a:t>
            </a:r>
            <a:r>
              <a:rPr lang="zh-CN" altLang="en-US" sz="36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中央与地方官制提高了行政效率，强化了对地方的控制；</a:t>
            </a:r>
            <a:endParaRPr lang="zh-CN" altLang="en-US" sz="36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2057" name="矩形 172056"/>
          <p:cNvSpPr/>
          <p:nvPr/>
        </p:nvSpPr>
        <p:spPr>
          <a:xfrm>
            <a:off x="250825" y="3467100"/>
            <a:ext cx="8713788" cy="1198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3)</a:t>
            </a:r>
            <a:r>
              <a:rPr lang="zh-CN" altLang="en-US" sz="36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有利于巩固国家统一，推动经济文化的交流和发展以及</a:t>
            </a:r>
            <a:r>
              <a:rPr lang="zh-CN" altLang="en-US" sz="36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古代文明的持久性发展。</a:t>
            </a:r>
            <a:r>
              <a:rPr lang="zh-CN" altLang="en-US" sz="36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；</a:t>
            </a:r>
            <a:endParaRPr lang="zh-CN" altLang="en-US" sz="36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2058" name="矩形 172057"/>
          <p:cNvSpPr/>
          <p:nvPr/>
        </p:nvSpPr>
        <p:spPr>
          <a:xfrm>
            <a:off x="144463" y="4570413"/>
            <a:ext cx="8713787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6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）对此后两千多年的中国政治与社会产生了重要影响。</a:t>
            </a:r>
            <a:endParaRPr lang="zh-CN" altLang="en-US" sz="36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2059" name="矩形 172058"/>
          <p:cNvSpPr/>
          <p:nvPr/>
        </p:nvSpPr>
        <p:spPr>
          <a:xfrm>
            <a:off x="1860550" y="4067175"/>
            <a:ext cx="4800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中央权力越集中越好吗?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2060" name="矩形 172059"/>
          <p:cNvSpPr/>
          <p:nvPr/>
        </p:nvSpPr>
        <p:spPr>
          <a:xfrm>
            <a:off x="144463" y="5676900"/>
            <a:ext cx="8713787" cy="1198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）消极：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皇帝专制独裁，过度集权极易导致暴政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激化阶级矛盾。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5" grpId="0" bldLvl="0" animBg="1"/>
      <p:bldP spid="172056" grpId="0" bldLvl="0" animBg="1"/>
      <p:bldP spid="172057" grpId="0" bldLvl="0" animBg="1"/>
      <p:bldP spid="172058" grpId="0" bldLvl="0" animBg="1"/>
      <p:bldP spid="17206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文本占位符 101378"/>
          <p:cNvSpPr>
            <a:spLocks noGrp="1"/>
          </p:cNvSpPr>
          <p:nvPr>
            <p:ph idx="1"/>
          </p:nvPr>
        </p:nvSpPr>
        <p:spPr>
          <a:xfrm>
            <a:off x="0" y="530225"/>
            <a:ext cx="8604250" cy="5562600"/>
          </a:xfrm>
        </p:spPr>
        <p:txBody>
          <a:bodyPr anchor="t"/>
          <a:p>
            <a:endParaRPr lang="en-US" altLang="zh-CN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、秦王赢政把“皇帝”作为自己名号的主要目的是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．永续秦的统治     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．树立个人权威  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．加强中央集权     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．巩固秦的统一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、秦始皇建立的封建专制中央集权制度的根本特征是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．最高统治者称皇帝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．中央设三公九卿制  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．地方设立郡县制  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．皇权至高无上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1383" name="任意多边形 101382"/>
          <p:cNvSpPr/>
          <p:nvPr/>
        </p:nvSpPr>
        <p:spPr>
          <a:xfrm>
            <a:off x="4310063" y="1268413"/>
            <a:ext cx="1917700" cy="1816100"/>
          </a:xfrm>
          <a:custGeom>
            <a:avLst/>
            <a:gdLst/>
            <a:ahLst/>
            <a:cxnLst/>
            <a:pathLst>
              <a:path w="1208" h="1144">
                <a:moveTo>
                  <a:pt x="8" y="816"/>
                </a:moveTo>
                <a:cubicBezTo>
                  <a:pt x="4" y="980"/>
                  <a:pt x="0" y="1144"/>
                  <a:pt x="200" y="1008"/>
                </a:cubicBezTo>
                <a:cubicBezTo>
                  <a:pt x="400" y="872"/>
                  <a:pt x="804" y="436"/>
                  <a:pt x="1208" y="0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384" name="任意多边形 101383"/>
          <p:cNvSpPr/>
          <p:nvPr/>
        </p:nvSpPr>
        <p:spPr>
          <a:xfrm>
            <a:off x="4140200" y="4060825"/>
            <a:ext cx="1917700" cy="1816100"/>
          </a:xfrm>
          <a:custGeom>
            <a:avLst/>
            <a:gdLst/>
            <a:ahLst/>
            <a:cxnLst/>
            <a:pathLst>
              <a:path w="1208" h="1144">
                <a:moveTo>
                  <a:pt x="8" y="816"/>
                </a:moveTo>
                <a:cubicBezTo>
                  <a:pt x="4" y="980"/>
                  <a:pt x="0" y="1144"/>
                  <a:pt x="200" y="1008"/>
                </a:cubicBezTo>
                <a:cubicBezTo>
                  <a:pt x="400" y="872"/>
                  <a:pt x="804" y="436"/>
                  <a:pt x="1208" y="0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0" name="矩形 101384"/>
          <p:cNvSpPr/>
          <p:nvPr/>
        </p:nvSpPr>
        <p:spPr>
          <a:xfrm>
            <a:off x="3059113" y="260350"/>
            <a:ext cx="2693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8000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牛刀小试：</a:t>
            </a:r>
            <a:endParaRPr lang="zh-CN" altLang="en-US" sz="3600" b="1">
              <a:solidFill>
                <a:srgbClr val="80000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Text Box 9"/>
          <p:cNvSpPr txBox="1"/>
          <p:nvPr/>
        </p:nvSpPr>
        <p:spPr>
          <a:xfrm>
            <a:off x="0" y="71438"/>
            <a:ext cx="9144000" cy="44119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废除分封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建立郡县制以后，秦朝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郡县长官直接由皇帝任免　　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贵族不得担任地方行政长官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家族势力在地方绝迹     　 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县以下不设立基层组织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秦始皇专制主义中央集权制度的核心是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皇权至高无上          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中央设三公九卿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地方推行郡县制度      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颁布秦律，严刑峻法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63" name="TextBox 4"/>
          <p:cNvSpPr txBox="1"/>
          <p:nvPr/>
        </p:nvSpPr>
        <p:spPr>
          <a:xfrm>
            <a:off x="5651500" y="188913"/>
            <a:ext cx="814388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7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7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64" name="TextBox 5"/>
          <p:cNvSpPr txBox="1"/>
          <p:nvPr/>
        </p:nvSpPr>
        <p:spPr>
          <a:xfrm>
            <a:off x="6443663" y="2060575"/>
            <a:ext cx="806450" cy="1098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66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Text Box 2"/>
          <p:cNvSpPr txBox="1"/>
          <p:nvPr/>
        </p:nvSpPr>
        <p:spPr>
          <a:xfrm>
            <a:off x="381000" y="5334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你能从漫画中得出什么历史信息？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50" name="Rectangle 3"/>
          <p:cNvSpPr/>
          <p:nvPr/>
        </p:nvSpPr>
        <p:spPr>
          <a:xfrm>
            <a:off x="4648200" y="1371600"/>
            <a:ext cx="4343400" cy="533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051" name="Group 4"/>
          <p:cNvGrpSpPr/>
          <p:nvPr/>
        </p:nvGrpSpPr>
        <p:grpSpPr>
          <a:xfrm>
            <a:off x="4648200" y="1219200"/>
            <a:ext cx="4343400" cy="5605463"/>
            <a:chOff x="2976" y="912"/>
            <a:chExt cx="2688" cy="3234"/>
          </a:xfrm>
        </p:grpSpPr>
        <p:grpSp>
          <p:nvGrpSpPr>
            <p:cNvPr id="2052" name="Group 5"/>
            <p:cNvGrpSpPr/>
            <p:nvPr/>
          </p:nvGrpSpPr>
          <p:grpSpPr>
            <a:xfrm>
              <a:off x="2976" y="912"/>
              <a:ext cx="2688" cy="2736"/>
              <a:chOff x="0" y="119"/>
              <a:chExt cx="5760" cy="4227"/>
            </a:xfrm>
          </p:grpSpPr>
          <p:pic>
            <p:nvPicPr>
              <p:cNvPr id="2053" name="Picture 6" descr="天子在戰國"/>
              <p:cNvPicPr>
                <a:picLocks noChangeAspect="1"/>
              </p:cNvPicPr>
              <p:nvPr/>
            </p:nvPicPr>
            <p:blipFill>
              <a:blip r:embed="rId1">
                <a:lum contrast="94000"/>
              </a:blip>
              <a:stretch>
                <a:fillRect/>
              </a:stretch>
            </p:blipFill>
            <p:spPr>
              <a:xfrm>
                <a:off x="0" y="119"/>
                <a:ext cx="5760" cy="4227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2054" name="AutoShape 7"/>
              <p:cNvSpPr/>
              <p:nvPr/>
            </p:nvSpPr>
            <p:spPr>
              <a:xfrm>
                <a:off x="1066" y="2387"/>
                <a:ext cx="1224" cy="528"/>
              </a:xfrm>
              <a:prstGeom prst="downArrowCallout">
                <a:avLst>
                  <a:gd name="adj1" fmla="val 57954"/>
                  <a:gd name="adj2" fmla="val 57954"/>
                  <a:gd name="adj3" fmla="val 16662"/>
                  <a:gd name="adj4" fmla="val 66667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000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周天子</a:t>
                </a:r>
                <a:endParaRPr lang="zh-CN" altLang="en-US" sz="2000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2055" name="AutoShape 8"/>
              <p:cNvSpPr/>
              <p:nvPr/>
            </p:nvSpPr>
            <p:spPr>
              <a:xfrm>
                <a:off x="2018" y="391"/>
                <a:ext cx="1056" cy="528"/>
              </a:xfrm>
              <a:prstGeom prst="wedgeRoundRectCallout">
                <a:avLst>
                  <a:gd name="adj1" fmla="val 47157"/>
                  <a:gd name="adj2" fmla="val 172917"/>
                  <a:gd name="adj3" fmla="val 16667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2000" dirty="0">
                    <a:solidFill>
                      <a:srgbClr val="0000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诸侯</a:t>
                </a:r>
                <a:endParaRPr lang="zh-CN" altLang="en-US" sz="2000" b="0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2056" name="Text Box 9"/>
            <p:cNvSpPr txBox="1"/>
            <p:nvPr/>
          </p:nvSpPr>
          <p:spPr>
            <a:xfrm>
              <a:off x="2976" y="3600"/>
              <a:ext cx="2688" cy="54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春秋战国时期：</a:t>
              </a:r>
              <a:r>
                <a:rPr lang="zh-CN" altLang="en-US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周天子与诸侯的关系</a:t>
              </a:r>
              <a:endPara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057" name="Rectangle 10"/>
          <p:cNvSpPr/>
          <p:nvPr/>
        </p:nvSpPr>
        <p:spPr>
          <a:xfrm>
            <a:off x="228600" y="1371600"/>
            <a:ext cx="4343400" cy="533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058" name="Group 11"/>
          <p:cNvGrpSpPr/>
          <p:nvPr/>
        </p:nvGrpSpPr>
        <p:grpSpPr>
          <a:xfrm>
            <a:off x="0" y="1219200"/>
            <a:ext cx="4572000" cy="5608638"/>
            <a:chOff x="192" y="912"/>
            <a:chExt cx="2688" cy="3234"/>
          </a:xfrm>
        </p:grpSpPr>
        <p:pic>
          <p:nvPicPr>
            <p:cNvPr id="2059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" y="912"/>
              <a:ext cx="2688" cy="2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60" name="Text Box 13"/>
            <p:cNvSpPr txBox="1"/>
            <p:nvPr/>
          </p:nvSpPr>
          <p:spPr>
            <a:xfrm>
              <a:off x="192" y="3600"/>
              <a:ext cx="2688" cy="54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西周末年：</a:t>
              </a:r>
              <a:endPara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dirty="0">
                  <a:solidFill>
                    <a:srgbClr val="0000FF"/>
                  </a:solidFill>
                  <a:latin typeface="宋体" panose="02010600030101010101" pitchFamily="2" charset="-122"/>
                  <a:ea typeface="黑体" panose="02010609060101010101" pitchFamily="2" charset="-122"/>
                </a:rPr>
                <a:t>“</a:t>
              </a:r>
              <a:r>
                <a:rPr lang="zh-CN" altLang="en-US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烽火戏诸侯，一笑失天下</a:t>
              </a:r>
              <a:r>
                <a:rPr lang="zh-CN" altLang="en-US" dirty="0">
                  <a:solidFill>
                    <a:srgbClr val="0000FF"/>
                  </a:solidFill>
                  <a:latin typeface="宋体" panose="02010600030101010101" pitchFamily="2" charset="-122"/>
                  <a:ea typeface="黑体" panose="02010609060101010101" pitchFamily="2" charset="-122"/>
                </a:rPr>
                <a:t>”</a:t>
              </a:r>
              <a:endPara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061" name="Text Box 14"/>
          <p:cNvSpPr txBox="1"/>
          <p:nvPr/>
        </p:nvSpPr>
        <p:spPr>
          <a:xfrm>
            <a:off x="457200" y="2286000"/>
            <a:ext cx="1905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TW" altLang="en-US" sz="4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周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天子</a:t>
            </a:r>
            <a:endParaRPr lang="zh-CN" altLang="en-US" sz="4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Text Box 15"/>
          <p:cNvSpPr txBox="1"/>
          <p:nvPr/>
        </p:nvSpPr>
        <p:spPr>
          <a:xfrm>
            <a:off x="3276600" y="2590800"/>
            <a:ext cx="1066800" cy="5191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诸侯</a:t>
            </a:r>
            <a:endParaRPr lang="zh-CN" altLang="en-US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822325"/>
            <a:ext cx="9144000" cy="5121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 </a:t>
            </a: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烽火台是古代战时传递战报、调兵的军事设施。史载西周末年，周幽王娶了一位貌若天仙的女子名曰褒姒</a:t>
            </a:r>
            <a:r>
              <a:rPr kumimoji="1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(</a:t>
            </a: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ｓ</a:t>
            </a:r>
            <a:r>
              <a:rPr kumimoji="1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ì)</a:t>
            </a: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。可褒姒自进宫以后从未开言一笑，于是周幽王便采纳奸臣虢</a:t>
            </a:r>
            <a:r>
              <a:rPr kumimoji="1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(guó)</a:t>
            </a: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石父的计谋，无故点燃烽火台狼烟，引得四方诸侯前来救驾。当众诸侯汗流浃背赶来时，见到的却是烽火台上的灯红酒绿、歌舞升平，于是愤然离去。这时，褒姒看见众臣属的狼狈样子，果真“扑哧”一声笑了。为此，幽王还奖励了虢石父。</a:t>
            </a:r>
            <a:endParaRPr kumimoji="1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公元前</a:t>
            </a:r>
            <a:r>
              <a:rPr kumimoji="1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771</a:t>
            </a: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年，</a:t>
            </a: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犬戎（西部少数民族）</a:t>
            </a:r>
            <a:r>
              <a:rPr kumimoji="1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入侵西周。周幽王再次点燃烽火台、企图招集诸侯时，却无人来救，都城沦陷，周幽王被杀于骊山。至此，西周灭亡。</a:t>
            </a:r>
            <a:endParaRPr kumimoji="1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74" name="WordArt 6"/>
          <p:cNvSpPr>
            <a:spLocks noTextEdit="1"/>
          </p:cNvSpPr>
          <p:nvPr/>
        </p:nvSpPr>
        <p:spPr>
          <a:xfrm>
            <a:off x="533400" y="0"/>
            <a:ext cx="5172075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烽火戏诸侯，一笑失天下</a:t>
            </a:r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7795" name="Group 35"/>
          <p:cNvGraphicFramePr>
            <a:graphicFrameLocks noGrp="1"/>
          </p:cNvGraphicFramePr>
          <p:nvPr/>
        </p:nvGraphicFramePr>
        <p:xfrm>
          <a:off x="143510" y="819150"/>
          <a:ext cx="8888730" cy="3612515"/>
        </p:xfrm>
        <a:graphic>
          <a:graphicData uri="http://schemas.openxmlformats.org/drawingml/2006/table">
            <a:tbl>
              <a:tblPr/>
              <a:tblGrid>
                <a:gridCol w="2884170"/>
                <a:gridCol w="6004560"/>
              </a:tblGrid>
              <a:tr h="1012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时段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年代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公元前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)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春秋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770-476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近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300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年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)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战国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475-221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(250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多年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)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0" name="Rectangle 26"/>
          <p:cNvSpPr/>
          <p:nvPr/>
        </p:nvSpPr>
        <p:spPr>
          <a:xfrm>
            <a:off x="228600" y="228600"/>
            <a:ext cx="33956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春秋战国时期：</a:t>
            </a:r>
            <a:endParaRPr lang="zh-CN" altLang="en-US" sz="3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Rectangle 2"/>
          <p:cNvSpPr>
            <a:spLocks noGrp="1"/>
          </p:cNvSpPr>
          <p:nvPr>
            <p:ph type="body"/>
          </p:nvPr>
        </p:nvSpPr>
        <p:spPr>
          <a:xfrm>
            <a:off x="0" y="990600"/>
            <a:ext cx="9144000" cy="5867400"/>
          </a:xfrm>
        </p:spPr>
        <p:txBody>
          <a:bodyPr vert="horz" wrap="square" anchor="t"/>
          <a:p>
            <a:pPr marL="273050" indent="-273050" fontAlgn="base">
              <a:lnSpc>
                <a:spcPct val="95000"/>
              </a:lnSpc>
              <a:buNone/>
            </a:pP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材料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：鲁宣公三年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前</a:t>
            </a:r>
            <a:r>
              <a:rPr lang="en-US" altLang="zh-CN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606</a:t>
            </a:r>
            <a:r>
              <a:rPr lang="zh-CN" altLang="en-US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楚子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伐陆浑之戎，至</a:t>
            </a:r>
            <a:r>
              <a:rPr lang="zh-CN" altLang="en-US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雒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洛邑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，观兵于周疆。定王使王孙满劳楚子，</a:t>
            </a:r>
            <a:r>
              <a:rPr lang="zh-CN" altLang="en-US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楚子问鼎之大小轻重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焉，对曰：“（周天子治理国家）在德不在鼎。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……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周德虽衰，天命未改。鼎之轻重，未可问也。”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出自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左传</a:t>
            </a:r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lang="en-US" altLang="zh-CN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楷体_GB2312" panose="02010609030101010101" pitchFamily="49" charset="-122"/>
              <a:ea typeface="黑体" panose="02010609060101010101" pitchFamily="2" charset="-122"/>
            </a:endParaRPr>
          </a:p>
          <a:p>
            <a:pPr marL="273050" indent="-273050" fontAlgn="base">
              <a:lnSpc>
                <a:spcPct val="95000"/>
              </a:lnSpc>
              <a:buNone/>
            </a:pPr>
            <a:r>
              <a:rPr lang="en-US" altLang="zh-CN" sz="3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ea typeface="楷体_GB2312" panose="02010609030101010101" pitchFamily="49" charset="-122"/>
              </a:rPr>
              <a:t>  </a:t>
            </a:r>
            <a:endParaRPr lang="en-US" altLang="zh-CN" sz="3400" b="1" strike="noStrike" noProof="1" dirty="0">
              <a:effectLst>
                <a:outerShdw blurRad="38100" dist="38100" dir="2700000">
                  <a:srgbClr val="C0C0C0"/>
                </a:outerShdw>
              </a:effectLst>
              <a:ea typeface="楷体_GB2312" panose="02010609030101010101" pitchFamily="49" charset="-122"/>
            </a:endParaRPr>
          </a:p>
          <a:p>
            <a:pPr marL="273050" indent="-273050" fontAlgn="base">
              <a:lnSpc>
                <a:spcPct val="95000"/>
              </a:lnSpc>
              <a:buNone/>
            </a:pP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材料</a:t>
            </a:r>
            <a:r>
              <a:rPr lang="en-US" altLang="zh-CN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战国时期，诸侯争霸、战争频繁，不少</a:t>
            </a:r>
            <a:r>
              <a:rPr lang="zh-CN" altLang="en-US" sz="3600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诸侯国内</a:t>
            </a: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的</a:t>
            </a:r>
            <a:r>
              <a:rPr lang="zh-CN" altLang="en-US" sz="3600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卿大夫</a:t>
            </a: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逐渐取代</a:t>
            </a:r>
            <a:r>
              <a:rPr lang="zh-CN" altLang="en-US" sz="3600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国君</a:t>
            </a: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掌握了国政。“</a:t>
            </a:r>
            <a:r>
              <a:rPr lang="zh-CN" altLang="en-US" sz="3600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三家分晋</a:t>
            </a: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”和“</a:t>
            </a:r>
            <a:r>
              <a:rPr lang="zh-CN" altLang="en-US" sz="3600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田氏代齐</a:t>
            </a:r>
            <a:r>
              <a:rPr lang="zh-CN" altLang="en-US" sz="3600" strike="noStrike" noProof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”就是其中的例子，形成了战国七雄争霸的格局。</a:t>
            </a:r>
            <a:endParaRPr lang="zh-CN" altLang="en-US" sz="3600" strike="noStrike" noProof="1" dirty="0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9460" name="AutoShape 4"/>
          <p:cNvSpPr/>
          <p:nvPr/>
        </p:nvSpPr>
        <p:spPr>
          <a:xfrm>
            <a:off x="0" y="1676400"/>
            <a:ext cx="9144000" cy="3816350"/>
          </a:xfrm>
          <a:prstGeom prst="irregularSeal1">
            <a:avLst/>
          </a:prstGeom>
          <a:solidFill>
            <a:schemeClr val="accent1">
              <a:alpha val="59999"/>
            </a:schemeClr>
          </a:solidFill>
          <a:ln w="28575" cap="flat" cmpd="sng">
            <a:solidFill>
              <a:srgbClr val="3366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Constantia" panose="02030602050306030303" pitchFamily="18" charset="0"/>
                <a:ea typeface="黑体" panose="02010609060101010101" pitchFamily="2" charset="-122"/>
              </a:rPr>
              <a:t>宗法分封制崩溃</a:t>
            </a:r>
            <a:endParaRPr lang="zh-CN" altLang="en-US" sz="6000" b="1" dirty="0">
              <a:solidFill>
                <a:srgbClr val="FF0000"/>
              </a:solidFill>
              <a:latin typeface="Constantia" panose="02030602050306030303" pitchFamily="18" charset="0"/>
              <a:ea typeface="黑体" panose="02010609060101010101" pitchFamily="2" charset="-122"/>
            </a:endParaRPr>
          </a:p>
        </p:txBody>
      </p:sp>
      <p:sp>
        <p:nvSpPr>
          <p:cNvPr id="177156" name="Rectangle 3"/>
          <p:cNvSpPr/>
          <p:nvPr/>
        </p:nvSpPr>
        <p:spPr>
          <a:xfrm>
            <a:off x="609600" y="3505200"/>
            <a:ext cx="8534400" cy="4984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95000"/>
              </a:lnSpc>
              <a:spcBef>
                <a:spcPct val="20000"/>
              </a:spcBef>
            </a:pP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nstantia" panose="02030602050306030303" pitchFamily="18" charset="0"/>
                <a:ea typeface="宋体" panose="02010600030101010101" pitchFamily="2" charset="-122"/>
                <a:cs typeface="+mn-cs"/>
              </a:rPr>
              <a:t>进入历史   思考：这两则材料都反映出哪些问题？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77157" name="文本框 177156"/>
          <p:cNvSpPr txBox="1"/>
          <p:nvPr/>
        </p:nvSpPr>
        <p:spPr>
          <a:xfrm>
            <a:off x="4132263" y="5667375"/>
            <a:ext cx="5105400" cy="11906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王室衰微、礼崩乐坏；诸侯争霸，战争频繁。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7158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一、从群雄割据到大统一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fontAlgn="base"/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        </a:t>
            </a:r>
            <a:r>
              <a:rPr lang="en-US" altLang="zh-CN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——</a:t>
            </a: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秦专制中央集权制度确立的背景</a:t>
            </a:r>
            <a:endParaRPr lang="zh-CN" altLang="en-US" sz="3200" b="1" strike="noStrike" noProof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4">
                                            <p:txEl>
                                              <p:charRg st="0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11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4">
                                            <p:txEl>
                                              <p:charRg st="113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build="p"/>
      <p:bldP spid="19460" grpId="0" animBg="1"/>
      <p:bldP spid="177156" grpId="0" animBg="1"/>
      <p:bldP spid="17715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4" descr="图片3"/>
          <p:cNvPicPr>
            <a:picLocks noChangeAspect="1"/>
          </p:cNvPicPr>
          <p:nvPr/>
        </p:nvPicPr>
        <p:blipFill>
          <a:blip r:embed="rId1">
            <a:lum contrast="54000"/>
          </a:blip>
          <a:stretch>
            <a:fillRect/>
          </a:stretch>
        </p:blipFill>
        <p:spPr>
          <a:xfrm>
            <a:off x="1116013" y="0"/>
            <a:ext cx="6911975" cy="198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78852"/>
          <p:cNvSpPr txBox="1"/>
          <p:nvPr/>
        </p:nvSpPr>
        <p:spPr>
          <a:xfrm>
            <a:off x="2627313" y="549275"/>
            <a:ext cx="4465637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大一统的实现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8854" name="文本框 78853"/>
          <p:cNvSpPr txBox="1"/>
          <p:nvPr/>
        </p:nvSpPr>
        <p:spPr>
          <a:xfrm>
            <a:off x="107950" y="1844675"/>
            <a:ext cx="8891588" cy="107632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思考：大一统实现之前（春秋战国时期）的社会状况如何？结合课本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1—3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段，简要回答。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8855" name="文本框 78854"/>
          <p:cNvSpPr txBox="1"/>
          <p:nvPr/>
        </p:nvSpPr>
        <p:spPr>
          <a:xfrm>
            <a:off x="1081088" y="6018213"/>
            <a:ext cx="7019925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AC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时代主题：大分裂、大动荡、大变革</a:t>
            </a:r>
            <a:endParaRPr lang="zh-CN" altLang="en-US" sz="3200" b="1" dirty="0">
              <a:solidFill>
                <a:srgbClr val="AC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8860" name="文本框 78859"/>
          <p:cNvSpPr txBox="1"/>
          <p:nvPr/>
        </p:nvSpPr>
        <p:spPr>
          <a:xfrm>
            <a:off x="252413" y="5359400"/>
            <a:ext cx="8640762" cy="588963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你能为这个时期设计一个时代主题吗？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2" name="Rectangle 14"/>
          <p:cNvSpPr/>
          <p:nvPr/>
        </p:nvSpPr>
        <p:spPr>
          <a:xfrm>
            <a:off x="971550" y="2981325"/>
            <a:ext cx="8316913" cy="234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A.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宗法分封制遭到破坏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王室衰微，诸侯强大</a:t>
            </a:r>
            <a:endParaRPr lang="zh-CN" altLang="en-US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小宗取代大宗的现象经常发生</a:t>
            </a:r>
            <a:endParaRPr lang="zh-CN" altLang="en-US" sz="2600" b="1" dirty="0">
              <a:solidFill>
                <a:srgbClr val="E6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B.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争霸兼并战争纷起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C.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各国进行变法或改革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bldLvl="0" animBg="1"/>
      <p:bldP spid="78855" grpId="0" bldLvl="0" animBg="1"/>
      <p:bldP spid="78860" grpId="0" bldLvl="0" animBg="1"/>
      <p:bldP spid="71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5"/>
          <p:cNvSpPr txBox="1"/>
          <p:nvPr/>
        </p:nvSpPr>
        <p:spPr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Franklin Gothic Book" panose="020B0503020102020204"/>
                <a:ea typeface="黑体" panose="02010609060101010101" pitchFamily="2" charset="-122"/>
              </a:rPr>
              <a:t>一、秦朝统一的背景（条件）</a:t>
            </a:r>
            <a:endParaRPr lang="zh-CN" altLang="en-US" sz="3600" b="1" dirty="0">
              <a:solidFill>
                <a:srgbClr val="FF0000"/>
              </a:solidFill>
              <a:latin typeface="Franklin Gothic Book" panose="020B0503020102020204"/>
              <a:ea typeface="黑体" panose="02010609060101010101" pitchFamily="2" charset="-122"/>
            </a:endParaRPr>
          </a:p>
        </p:txBody>
      </p:sp>
      <p:sp>
        <p:nvSpPr>
          <p:cNvPr id="10243" name="Text Box 6"/>
          <p:cNvSpPr txBox="1"/>
          <p:nvPr/>
        </p:nvSpPr>
        <p:spPr>
          <a:xfrm>
            <a:off x="0" y="762000"/>
            <a:ext cx="8858250" cy="458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33CC"/>
                </a:solidFill>
                <a:latin typeface="Franklin Gothic Book" panose="020B0503020102020204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0033CC"/>
                </a:solidFill>
                <a:latin typeface="Franklin Gothic Book" panose="020B0503020102020204"/>
                <a:ea typeface="黑体" panose="0201060906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Franklin Gothic Book" panose="020B0503020102020204"/>
                <a:ea typeface="黑体" panose="02010609060101010101" pitchFamily="2" charset="-122"/>
              </a:rPr>
              <a:t>经济</a:t>
            </a:r>
            <a:r>
              <a:rPr lang="zh-CN" altLang="en-US" sz="2800" b="1" dirty="0">
                <a:solidFill>
                  <a:srgbClr val="0033CC"/>
                </a:solidFill>
                <a:latin typeface="Franklin Gothic Book" panose="020B0503020102020204"/>
                <a:ea typeface="黑体" panose="02010609060101010101" pitchFamily="2" charset="-122"/>
              </a:rPr>
              <a:t>：</a:t>
            </a:r>
            <a:endParaRPr lang="zh-CN" altLang="en-US" sz="2800" b="1" dirty="0">
              <a:solidFill>
                <a:srgbClr val="0033CC"/>
              </a:solidFill>
              <a:latin typeface="Franklin Gothic Book" panose="020B0503020102020204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33CC"/>
                </a:solidFill>
                <a:latin typeface="Franklin Gothic Book" panose="020B0503020102020204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0033CC"/>
                </a:solidFill>
                <a:latin typeface="Franklin Gothic Book" panose="020B0503020102020204"/>
                <a:ea typeface="黑体" panose="0201060906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Franklin Gothic Book" panose="020B0503020102020204"/>
                <a:ea typeface="黑体" panose="02010609060101010101" pitchFamily="2" charset="-122"/>
              </a:rPr>
              <a:t>政治</a:t>
            </a:r>
            <a:r>
              <a:rPr lang="zh-CN" altLang="en-US" sz="2800" b="1" dirty="0">
                <a:solidFill>
                  <a:srgbClr val="0033CC"/>
                </a:solidFill>
                <a:latin typeface="Franklin Gothic Book" panose="020B0503020102020204"/>
                <a:ea typeface="黑体" panose="02010609060101010101" pitchFamily="2" charset="-122"/>
              </a:rPr>
              <a:t>：</a:t>
            </a:r>
            <a:endParaRPr lang="zh-CN" altLang="en-US" sz="2800" b="1" dirty="0">
              <a:solidFill>
                <a:srgbClr val="0033CC"/>
              </a:solidFill>
              <a:latin typeface="Franklin Gothic Book" panose="020B0503020102020204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人民</a:t>
            </a:r>
            <a:r>
              <a:rPr lang="zh-CN" altLang="en-US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28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、理论：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、变法：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、个人</a:t>
            </a:r>
            <a:r>
              <a:rPr lang="zh-CN" altLang="en-US" sz="2800" b="1" dirty="0">
                <a:solidFill>
                  <a:srgbClr val="0033CC"/>
                </a:solidFill>
                <a:latin typeface="Franklin Gothic Book" panose="020B0503020102020204"/>
                <a:ea typeface="黑体" panose="02010609060101010101" pitchFamily="2" charset="-122"/>
              </a:rPr>
              <a:t>：</a:t>
            </a:r>
            <a:endParaRPr lang="zh-CN" altLang="en-US" sz="2800" b="1" dirty="0">
              <a:solidFill>
                <a:srgbClr val="0033CC"/>
              </a:solidFill>
              <a:latin typeface="Franklin Gothic Book" panose="020B0503020102020204"/>
              <a:ea typeface="黑体" panose="02010609060101010101" pitchFamily="2" charset="-122"/>
            </a:endParaRPr>
          </a:p>
        </p:txBody>
      </p:sp>
      <p:sp>
        <p:nvSpPr>
          <p:cNvPr id="13316" name="Rectangle 4"/>
          <p:cNvSpPr/>
          <p:nvPr/>
        </p:nvSpPr>
        <p:spPr>
          <a:xfrm>
            <a:off x="1676400" y="762000"/>
            <a:ext cx="6975475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生产力发展，井田制瓦解，封建经济发展。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17" name="Rectangle 5"/>
          <p:cNvSpPr/>
          <p:nvPr/>
        </p:nvSpPr>
        <p:spPr>
          <a:xfrm>
            <a:off x="1600200" y="1524000"/>
            <a:ext cx="6629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周王室衰微，宗法分封制遭到破坏。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18" name="Rectangle 6"/>
          <p:cNvSpPr/>
          <p:nvPr/>
        </p:nvSpPr>
        <p:spPr>
          <a:xfrm>
            <a:off x="1600200" y="4114800"/>
            <a:ext cx="51847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秦国商鞅变法使秦国逐渐强大。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19" name="Rectangle 7"/>
          <p:cNvSpPr/>
          <p:nvPr/>
        </p:nvSpPr>
        <p:spPr>
          <a:xfrm>
            <a:off x="1676400" y="2743200"/>
            <a:ext cx="7467600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韩非子的法家思想主张建立专制主义中央集权制度。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0" name="Rectangle 8"/>
          <p:cNvSpPr/>
          <p:nvPr/>
        </p:nvSpPr>
        <p:spPr>
          <a:xfrm>
            <a:off x="1457325" y="4800600"/>
            <a:ext cx="76866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秦王嬴政个人的雄才大略</a:t>
            </a:r>
            <a:r>
              <a:rPr lang="en-US" altLang="zh-CN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如远交近攻战略等</a:t>
            </a:r>
            <a:r>
              <a:rPr lang="en-US" altLang="zh-CN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8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21" name="Rectangle 9"/>
          <p:cNvSpPr/>
          <p:nvPr/>
        </p:nvSpPr>
        <p:spPr>
          <a:xfrm>
            <a:off x="1676400" y="2057400"/>
            <a:ext cx="4622800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战乱频繁，人民渴望统一；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0</TotalTime>
  <Words>4771</Words>
  <Application>WPS 演示</Application>
  <PresentationFormat>在屏幕上显示</PresentationFormat>
  <Paragraphs>590</Paragraphs>
  <Slides>35</Slides>
  <Notes>9</Notes>
  <HiddenSlides>0</HiddenSlides>
  <MMClips>1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4" baseType="lpstr">
      <vt:lpstr>Arial</vt:lpstr>
      <vt:lpstr>宋体</vt:lpstr>
      <vt:lpstr>Wingdings</vt:lpstr>
      <vt:lpstr>Times New Roman</vt:lpstr>
      <vt:lpstr>Comic Sans MS</vt:lpstr>
      <vt:lpstr>Tahoma</vt:lpstr>
      <vt:lpstr>Calibri</vt:lpstr>
      <vt:lpstr>华文新魏</vt:lpstr>
      <vt:lpstr>楷体_GB2312</vt:lpstr>
      <vt:lpstr>新宋体</vt:lpstr>
      <vt:lpstr>楷体</vt:lpstr>
      <vt:lpstr>黑体</vt:lpstr>
      <vt:lpstr>Constantia</vt:lpstr>
      <vt:lpstr>Franklin Gothic Book</vt:lpstr>
      <vt:lpstr>华文隶书</vt:lpstr>
      <vt:lpstr>华文中宋</vt:lpstr>
      <vt:lpstr>微软雅黑</vt:lpstr>
      <vt:lpstr>Arial Unicode MS</vt:lpstr>
      <vt:lpstr>隶书</vt:lpstr>
      <vt:lpstr>仿宋_GB2312</vt:lpstr>
      <vt:lpstr>方正兰亭超细黑简体</vt:lpstr>
      <vt:lpstr>华文行楷</vt:lpstr>
      <vt:lpstr>华文琥珀</vt:lpstr>
      <vt:lpstr>仿宋</vt:lpstr>
      <vt:lpstr>华文楷体</vt:lpstr>
      <vt:lpstr>默认设计模板</vt:lpstr>
      <vt:lpstr>1_Crayons</vt:lpstr>
      <vt:lpstr>1_Blends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拓展：郡县制的特点和积极影响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仕花</cp:lastModifiedBy>
  <cp:revision>726</cp:revision>
  <dcterms:created xsi:type="dcterms:W3CDTF">2005-03-24T10:05:00Z</dcterms:created>
  <dcterms:modified xsi:type="dcterms:W3CDTF">2019-04-12T00:45:52Z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00080008160000000000010250500207f7000400038000</vt:lpwstr>
  </property>
  <property fmtid="{D5CDD505-2E9C-101B-9397-08002B2CF9AE}" pid="3" name="KSOProductBuildVer">
    <vt:lpwstr>2052-11.1.0.8597</vt:lpwstr>
  </property>
</Properties>
</file>